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6" r:id="rId2"/>
    <p:sldId id="301" r:id="rId3"/>
    <p:sldId id="259" r:id="rId4"/>
    <p:sldId id="371" r:id="rId5"/>
    <p:sldId id="322" r:id="rId6"/>
    <p:sldId id="303" r:id="rId7"/>
    <p:sldId id="316" r:id="rId8"/>
    <p:sldId id="319" r:id="rId9"/>
    <p:sldId id="328" r:id="rId10"/>
    <p:sldId id="384" r:id="rId11"/>
    <p:sldId id="402" r:id="rId12"/>
    <p:sldId id="407" r:id="rId13"/>
    <p:sldId id="413" r:id="rId14"/>
    <p:sldId id="404" r:id="rId15"/>
    <p:sldId id="412" r:id="rId16"/>
    <p:sldId id="414" r:id="rId17"/>
    <p:sldId id="415" r:id="rId18"/>
    <p:sldId id="416" r:id="rId19"/>
    <p:sldId id="417" r:id="rId20"/>
    <p:sldId id="403" r:id="rId21"/>
    <p:sldId id="418" r:id="rId22"/>
    <p:sldId id="423" r:id="rId23"/>
    <p:sldId id="419" r:id="rId24"/>
    <p:sldId id="420" r:id="rId25"/>
    <p:sldId id="421" r:id="rId26"/>
    <p:sldId id="422" r:id="rId27"/>
    <p:sldId id="405" r:id="rId28"/>
    <p:sldId id="379" r:id="rId29"/>
    <p:sldId id="380" r:id="rId30"/>
    <p:sldId id="381" r:id="rId31"/>
    <p:sldId id="382" r:id="rId32"/>
    <p:sldId id="383" r:id="rId33"/>
    <p:sldId id="385" r:id="rId34"/>
    <p:sldId id="386" r:id="rId35"/>
    <p:sldId id="387" r:id="rId36"/>
    <p:sldId id="388" r:id="rId37"/>
    <p:sldId id="389" r:id="rId38"/>
    <p:sldId id="390" r:id="rId39"/>
    <p:sldId id="391" r:id="rId40"/>
    <p:sldId id="392" r:id="rId41"/>
    <p:sldId id="393" r:id="rId42"/>
    <p:sldId id="394" r:id="rId43"/>
    <p:sldId id="375" r:id="rId44"/>
    <p:sldId id="370" r:id="rId45"/>
    <p:sldId id="342" r:id="rId46"/>
    <p:sldId id="343" r:id="rId47"/>
    <p:sldId id="361" r:id="rId48"/>
    <p:sldId id="299"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43481"/>
    <a:srgbClr val="CC0099"/>
    <a:srgbClr val="CC00CC"/>
    <a:srgbClr val="7030A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4" autoAdjust="0"/>
    <p:restoredTop sz="82563" autoAdjust="0"/>
  </p:normalViewPr>
  <p:slideViewPr>
    <p:cSldViewPr>
      <p:cViewPr>
        <p:scale>
          <a:sx n="80" d="100"/>
          <a:sy n="80" d="100"/>
        </p:scale>
        <p:origin x="-1122" y="-72"/>
      </p:cViewPr>
      <p:guideLst>
        <p:guide orient="horz" pos="2160"/>
        <p:guide pos="2880"/>
      </p:guideLst>
    </p:cSldViewPr>
  </p:slideViewPr>
  <p:notesTextViewPr>
    <p:cViewPr>
      <p:scale>
        <a:sx n="100" d="100"/>
        <a:sy n="100" d="100"/>
      </p:scale>
      <p:origin x="0" y="0"/>
    </p:cViewPr>
  </p:notesTextViewPr>
  <p:notesViewPr>
    <p:cSldViewPr>
      <p:cViewPr varScale="1">
        <p:scale>
          <a:sx n="67" d="100"/>
          <a:sy n="67" d="100"/>
        </p:scale>
        <p:origin x="-235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110CF8-477D-4D83-B5CE-7033DFF8FAEE}" type="datetimeFigureOut">
              <a:rPr lang="zh-CN" altLang="en-US" smtClean="0"/>
              <a:pPr/>
              <a:t>2015/10/3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CB469E-3C87-4315-B412-A5A14F6001E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58E7D1-FE8D-4586-A741-CDFBF0ABFA8C}" type="datetimeFigureOut">
              <a:rPr lang="zh-CN" altLang="en-US" smtClean="0"/>
              <a:pPr/>
              <a:t>2015/10/3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CF959B-B29C-4A3B-929D-1CD5EAE3415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Hello guys, I</a:t>
            </a:r>
            <a:r>
              <a:rPr lang="en-US" altLang="zh-CN" baseline="0" dirty="0" smtClean="0"/>
              <a:t> feel glad to be here to share my thinking and opinions on visual saliency modeling with you today. First of all, I would like to give a brief introduction of myself. I am </a:t>
            </a:r>
            <a:r>
              <a:rPr lang="en-US" altLang="zh-CN" baseline="0" dirty="0" err="1" smtClean="0"/>
              <a:t>Jian</a:t>
            </a:r>
            <a:r>
              <a:rPr lang="en-US" altLang="zh-CN" baseline="0" dirty="0" smtClean="0"/>
              <a:t> Li, from National University of Defense Technology of China. My contacts are listed here. This is my email address, and this is my homepage. Please feel free to contact me if you have any questions on this talk.</a:t>
            </a:r>
          </a:p>
          <a:p>
            <a:endParaRPr lang="en-US" altLang="zh-CN" baseline="0" dirty="0" smtClean="0"/>
          </a:p>
          <a:p>
            <a:r>
              <a:rPr lang="en-US" altLang="zh-CN" baseline="0" dirty="0" smtClean="0"/>
              <a:t>In recent years, there is an increasing number of scientists and researchers who pay their attention to visual attention modeling. These people can be categorized into two groups. One group come from the research community of cognition or psychology, and the purpose of their research is to reveal the principals and mechanism of human visual attention. Another group from the community of computer vision. These guys aim to develop computational models from engineering perspective to predict human fixations or interested regions. Today I will show a brief survey of models from different perspectives, and some unsolved problems in benchmarking, and some potential applications.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As</a:t>
            </a:r>
            <a:r>
              <a:rPr lang="en-US" altLang="zh-CN" baseline="0" dirty="0" smtClean="0"/>
              <a:t> mentioned above, many efforts in the community are made on the bottom-up saliency modeling. But what we really want these models predict?</a:t>
            </a:r>
          </a:p>
          <a:p>
            <a:endParaRPr lang="en-US" altLang="zh-CN" baseline="0" dirty="0" smtClean="0"/>
          </a:p>
          <a:p>
            <a:r>
              <a:rPr lang="en-US" altLang="zh-CN" baseline="0" dirty="0" smtClean="0"/>
              <a:t>Some people argue that does the pure bottom-up attention really exist?</a:t>
            </a:r>
          </a:p>
          <a:p>
            <a:endParaRPr lang="en-US" altLang="zh-CN" baseline="0" dirty="0" smtClean="0"/>
          </a:p>
          <a:p>
            <a:r>
              <a:rPr lang="en-US" altLang="zh-CN" baseline="0" dirty="0" smtClean="0"/>
              <a:t>All these questions are open problems now.</a:t>
            </a:r>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In the past 20</a:t>
            </a:r>
            <a:r>
              <a:rPr lang="en-US" altLang="zh-CN" baseline="0" dirty="0" smtClean="0"/>
              <a:t> years, the center-surround mechanism is wildly adopted in saliency modeling. Actually, there are many biological evidence from the cognition community. </a:t>
            </a:r>
          </a:p>
          <a:p>
            <a:endParaRPr lang="en-US" altLang="zh-CN" baseline="0" dirty="0" smtClean="0"/>
          </a:p>
          <a:p>
            <a:r>
              <a:rPr lang="en-US" altLang="zh-CN" baseline="0" dirty="0" smtClean="0"/>
              <a:t>In LGN the primary visual cortex, the center-surround structure really exist. </a:t>
            </a:r>
          </a:p>
          <a:p>
            <a:endParaRPr lang="en-US" altLang="zh-CN" baseline="0" dirty="0" smtClean="0"/>
          </a:p>
          <a:p>
            <a:r>
              <a:rPr lang="en-US" altLang="zh-CN" baseline="0" dirty="0" smtClean="0"/>
              <a:t>The first case is a single opponent center-surround LGN receptive field. And the second one is a double-opponent center-surround V1 receptive field. </a:t>
            </a:r>
          </a:p>
          <a:p>
            <a:endParaRPr lang="en-US" altLang="zh-CN" baseline="0" dirty="0" smtClean="0"/>
          </a:p>
          <a:p>
            <a:r>
              <a:rPr lang="en-US" altLang="zh-CN" baseline="0" dirty="0" smtClean="0"/>
              <a:t>With this inspirations, center-surround based models works and achieve quite interesting results.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The</a:t>
            </a:r>
            <a:r>
              <a:rPr lang="en-US" altLang="zh-CN" baseline="0" dirty="0" smtClean="0"/>
              <a:t> questions is how to model such a center-surround mechanism in a computational perspective. In the existing models, there are several way to perform this issue. </a:t>
            </a:r>
          </a:p>
          <a:p>
            <a:endParaRPr lang="en-US" altLang="zh-CN" baseline="0" dirty="0" smtClean="0"/>
          </a:p>
          <a:p>
            <a:r>
              <a:rPr lang="en-US" altLang="zh-CN" baseline="0" dirty="0" smtClean="0"/>
              <a:t>The first one is to employ Different of Gaussian filters. A </a:t>
            </a:r>
            <a:r>
              <a:rPr lang="en-US" altLang="zh-CN" baseline="0" dirty="0" err="1" smtClean="0"/>
              <a:t>DoG</a:t>
            </a:r>
            <a:r>
              <a:rPr lang="en-US" altLang="zh-CN" baseline="0" dirty="0" smtClean="0"/>
              <a:t> filter is designed using two Gaussian functions with different scales. Foe example, the latter one using a large scale.</a:t>
            </a:r>
          </a:p>
          <a:p>
            <a:endParaRPr lang="en-US" altLang="zh-CN" baseline="0" dirty="0" smtClean="0"/>
          </a:p>
          <a:p>
            <a:r>
              <a:rPr lang="en-US" altLang="zh-CN" baseline="0" dirty="0" smtClean="0"/>
              <a:t>Of </a:t>
            </a:r>
            <a:r>
              <a:rPr lang="en-US" altLang="zh-CN" baseline="0" dirty="0" err="1" smtClean="0"/>
              <a:t>couse</a:t>
            </a:r>
            <a:r>
              <a:rPr lang="en-US" altLang="zh-CN" baseline="0" dirty="0" smtClean="0"/>
              <a:t>, we can adjust the scale parameter of </a:t>
            </a:r>
            <a:r>
              <a:rPr lang="en-US" altLang="zh-CN" baseline="0" dirty="0" err="1" smtClean="0"/>
              <a:t>DoG</a:t>
            </a:r>
            <a:r>
              <a:rPr lang="en-US" altLang="zh-CN" baseline="0" dirty="0" smtClean="0"/>
              <a:t> filter. These following 4 figures of DOG filter.</a:t>
            </a:r>
          </a:p>
          <a:p>
            <a:endParaRPr lang="en-US" altLang="zh-CN" baseline="0" dirty="0" smtClean="0"/>
          </a:p>
          <a:p>
            <a:r>
              <a:rPr lang="en-US" altLang="zh-CN" baseline="0" dirty="0" smtClean="0"/>
              <a:t>2: In 2008, </a:t>
            </a:r>
            <a:r>
              <a:rPr lang="en-US" altLang="zh-CN" baseline="0" dirty="0" err="1" smtClean="0"/>
              <a:t>Gao</a:t>
            </a:r>
            <a:r>
              <a:rPr lang="en-US" altLang="zh-CN" baseline="0" dirty="0" smtClean="0"/>
              <a:t> employ the concept of KL divergence to compute the center-surround contrast.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This is a very</a:t>
            </a:r>
            <a:r>
              <a:rPr lang="en-US" altLang="zh-CN" baseline="0" dirty="0" smtClean="0"/>
              <a:t> famous work proposed by Prof. </a:t>
            </a:r>
            <a:r>
              <a:rPr lang="en-US" altLang="zh-CN" baseline="0" dirty="0" err="1" smtClean="0"/>
              <a:t>Itti</a:t>
            </a:r>
            <a:r>
              <a:rPr lang="en-US" altLang="zh-CN" baseline="0" dirty="0" smtClean="0"/>
              <a:t>..This is a typical center-surround model. The contrast between center region and surround regions is computed across different scales.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We</a:t>
            </a:r>
            <a:r>
              <a:rPr lang="en-US" altLang="zh-CN" baseline="0" dirty="0" smtClean="0"/>
              <a:t> can categorize bottom-up saliency models into two main streams. On one hand, The first stream, typically computed saliency map optionally. For example, </a:t>
            </a:r>
            <a:r>
              <a:rPr lang="en-US" altLang="zh-CN" baseline="0" dirty="0" err="1" smtClean="0"/>
              <a:t>Itti’s</a:t>
            </a:r>
            <a:r>
              <a:rPr lang="en-US" altLang="zh-CN" baseline="0" dirty="0" smtClean="0"/>
              <a:t> model, Bruce’s model, SUN model, </a:t>
            </a:r>
            <a:r>
              <a:rPr lang="en-US" altLang="zh-CN" baseline="0" dirty="0" err="1" smtClean="0"/>
              <a:t>Gao’s</a:t>
            </a:r>
            <a:r>
              <a:rPr lang="en-US" altLang="zh-CN" baseline="0" dirty="0" smtClean="0"/>
              <a:t> model and so on. </a:t>
            </a:r>
          </a:p>
          <a:p>
            <a:endParaRPr lang="en-US" altLang="zh-CN" baseline="0" dirty="0" smtClean="0"/>
          </a:p>
          <a:p>
            <a:r>
              <a:rPr lang="en-US" altLang="zh-CN" baseline="0" dirty="0" smtClean="0"/>
              <a:t>For the spatial based models, the contrast range, just like the size of receptive field, could be controlled by a scale selection mechanism.</a:t>
            </a:r>
          </a:p>
          <a:p>
            <a:endParaRPr lang="en-US" altLang="zh-CN" baseline="0" dirty="0" smtClean="0"/>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baseline="0" dirty="0" smtClean="0"/>
              <a:t>On the other hand, some researcher try to consider saliency computing in the frequency domain. These models include SR, PQFT, HFT and so on.</a:t>
            </a:r>
          </a:p>
          <a:p>
            <a:endParaRPr lang="en-US" altLang="zh-CN" baseline="0" dirty="0" smtClean="0"/>
          </a:p>
          <a:p>
            <a:r>
              <a:rPr lang="en-US" altLang="zh-CN" baseline="0" dirty="0" smtClean="0"/>
              <a:t>Among these models, Fourier Transform (especially FFT) is typically employed for computation.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In literature, the first</a:t>
            </a:r>
            <a:r>
              <a:rPr lang="en-US" altLang="zh-CN" baseline="0" dirty="0" smtClean="0"/>
              <a:t> frequency domain saliency model was proposed by </a:t>
            </a:r>
            <a:r>
              <a:rPr lang="en-US" altLang="zh-CN" baseline="0" dirty="0" err="1" smtClean="0"/>
              <a:t>Hou</a:t>
            </a:r>
            <a:r>
              <a:rPr lang="en-US" altLang="zh-CN" baseline="0" dirty="0" smtClean="0"/>
              <a:t> </a:t>
            </a:r>
            <a:r>
              <a:rPr lang="en-US" altLang="zh-CN" baseline="0" dirty="0" err="1" smtClean="0"/>
              <a:t>xiaodi</a:t>
            </a:r>
            <a:r>
              <a:rPr lang="en-US" altLang="zh-CN" baseline="0" dirty="0" smtClean="0"/>
              <a:t>. Only five lines code achieving amazing results. This work has been attract much attention form this community. </a:t>
            </a:r>
          </a:p>
          <a:p>
            <a:endParaRPr lang="en-US" altLang="zh-CN" baseline="0" dirty="0" smtClean="0"/>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In this model, the input</a:t>
            </a:r>
            <a:r>
              <a:rPr lang="en-US" altLang="zh-CN" baseline="0" dirty="0" smtClean="0"/>
              <a:t> is first transformed into the frequency domain by using FFT. And then the log amplitude spectral is calculated. </a:t>
            </a:r>
          </a:p>
          <a:p>
            <a:endParaRPr lang="en-US" altLang="zh-CN" baseline="0" dirty="0" smtClean="0"/>
          </a:p>
          <a:p>
            <a:r>
              <a:rPr lang="en-US" altLang="zh-CN" baseline="0" dirty="0" smtClean="0"/>
              <a:t>The authors found that the average log-spectral is quite smooth, and consider the smooth curve corresponds to the background, while the noisy part of the spectrum of each picture correspond to the saliency part. Thus these noisy part, which is also called spectral residual, can be get by reducing the average smooth part. A saliency map could be computed by using inverse FFT on the spectral residual.</a:t>
            </a:r>
          </a:p>
          <a:p>
            <a:endParaRPr lang="en-US" altLang="zh-CN" baseline="0" dirty="0" smtClean="0"/>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We</a:t>
            </a:r>
            <a:r>
              <a:rPr lang="en-US" altLang="zh-CN" baseline="0" dirty="0" smtClean="0"/>
              <a:t> have extend this model, and call it HFT.</a:t>
            </a:r>
          </a:p>
          <a:p>
            <a:endParaRPr lang="en-US" altLang="zh-CN" baseline="0" dirty="0" smtClean="0"/>
          </a:p>
          <a:p>
            <a:r>
              <a:rPr lang="en-US" altLang="zh-CN" baseline="0" dirty="0" smtClean="0"/>
              <a:t>In our model, we conclude that the spikes in the spectrum is corresponding to the un-salient parts of the image.</a:t>
            </a:r>
          </a:p>
          <a:p>
            <a:endParaRPr lang="en-US" altLang="zh-CN" baseline="0" dirty="0" smtClean="0"/>
          </a:p>
          <a:p>
            <a:r>
              <a:rPr lang="en-US" altLang="zh-CN" baseline="0" dirty="0" smtClean="0"/>
              <a:t>And a saliency map could be achieved by convolute the spectrum of an image with a Gaussian kernel.</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Center</a:t>
            </a:r>
            <a:r>
              <a:rPr lang="en-US" altLang="zh-CN" baseline="0" dirty="0" smtClean="0"/>
              <a:t>-surround could be modeled by computing contrast. However, local contrast or global contrast, which one should be adopted?</a:t>
            </a:r>
          </a:p>
          <a:p>
            <a:endParaRPr lang="en-US" altLang="zh-CN" baseline="0" dirty="0" smtClean="0"/>
          </a:p>
          <a:p>
            <a:r>
              <a:rPr lang="en-US" altLang="zh-CN" baseline="0" dirty="0" smtClean="0"/>
              <a:t>Please look this picture, we can easily find that this white region is quite salient. However, if we using local contrast, a unacceptable result will be produced.</a:t>
            </a:r>
          </a:p>
          <a:p>
            <a:endParaRPr lang="en-US" altLang="zh-CN" baseline="0" dirty="0" smtClean="0"/>
          </a:p>
          <a:p>
            <a:r>
              <a:rPr lang="en-US" altLang="zh-CN" baseline="0" dirty="0" smtClean="0"/>
              <a:t>So to choose local or global, is a question.</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This first question,</a:t>
            </a:r>
            <a:r>
              <a:rPr lang="en-US" altLang="zh-CN" baseline="0" dirty="0" smtClean="0"/>
              <a:t> what is visual attention modeling? People from the community of computer vision believe that the visual attention modeling is a computer vision concept. This is to say, visual attention computing is a computer vision task, which mimics the mechanism of human selective attention. Generally speaking, a computer vision system consists of two main parts, one a the camera, which likes the retina of human eye; the other is the computational platform, such as PC, DSP or a FPGA system, which is just like the cortex of human brain.</a:t>
            </a:r>
          </a:p>
          <a:p>
            <a:endParaRPr lang="en-US" altLang="zh-CN" baseline="0" dirty="0" smtClean="0"/>
          </a:p>
          <a:p>
            <a:r>
              <a:rPr lang="en-US" altLang="zh-CN" baseline="0" dirty="0" smtClean="0"/>
              <a:t>However, human visual attention mechanism is a very sophisticated complex process. In the process of human attention, many components such as inference, memory, knowledge as so on are all involved, and jointly contribute human visual attention. </a:t>
            </a:r>
          </a:p>
          <a:p>
            <a:endParaRPr lang="en-US" altLang="zh-CN" baseline="0" dirty="0" smtClean="0"/>
          </a:p>
          <a:p>
            <a:r>
              <a:rPr lang="en-US" altLang="zh-CN" baseline="0" dirty="0" smtClean="0"/>
              <a:t>Actually, people are not very clear about that how human attention mechanism works. People from computer vision community have developed many models with some special assumptions.  </a:t>
            </a:r>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How to compute global contrast?</a:t>
            </a:r>
            <a:r>
              <a:rPr lang="en-US" altLang="zh-CN" baseline="0" dirty="0" smtClean="0"/>
              <a:t> Actually, a statistic of global information will be helpful, e.g. using the ICA as a tool. In </a:t>
            </a:r>
            <a:r>
              <a:rPr lang="en-US" altLang="zh-CN" baseline="0" dirty="0" err="1" smtClean="0"/>
              <a:t>Itti’s</a:t>
            </a:r>
            <a:r>
              <a:rPr lang="en-US" altLang="zh-CN" baseline="0" dirty="0" smtClean="0"/>
              <a:t> model, the range of contrast operation is controlled by a scale parameter.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The</a:t>
            </a:r>
            <a:r>
              <a:rPr lang="en-US" altLang="zh-CN" baseline="0" dirty="0" smtClean="0"/>
              <a:t> other question, how could we control the contrast scale in the frequency domain. As we know, the basis functions of Fourier transform is not compact support. So the Fourier transform can yields global contrast.</a:t>
            </a:r>
          </a:p>
          <a:p>
            <a:endParaRPr lang="en-US" altLang="zh-CN" baseline="0" dirty="0" smtClean="0"/>
          </a:p>
          <a:p>
            <a:r>
              <a:rPr lang="en-US" altLang="zh-CN" baseline="0" dirty="0" smtClean="0"/>
              <a:t>There is a interesting thing. In our HFT model, if we increase the  scale of Gaussian kernel, the local contrast effect will gradually appear. Especially, if let the scale of the kernel goes to infinity. The spectrum is be totally smoothed. Thus equals to suppress the low-</a:t>
            </a:r>
            <a:r>
              <a:rPr lang="en-US" altLang="zh-CN" baseline="0" dirty="0" err="1" smtClean="0"/>
              <a:t>freuqencies</a:t>
            </a:r>
            <a:r>
              <a:rPr lang="en-US" altLang="zh-CN" baseline="0" dirty="0" smtClean="0"/>
              <a:t>, which is just the gradient enhance operations. As we know, gradient enhance is a local contrast operation.</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Here I</a:t>
            </a:r>
            <a:r>
              <a:rPr lang="en-US" altLang="zh-CN" baseline="0" dirty="0" smtClean="0"/>
              <a:t> would like to </a:t>
            </a:r>
            <a:r>
              <a:rPr lang="en-US" altLang="zh-CN" dirty="0" smtClean="0"/>
              <a:t>show this example in</a:t>
            </a:r>
            <a:r>
              <a:rPr lang="en-US" altLang="zh-CN" baseline="0" dirty="0" smtClean="0"/>
              <a:t> a dynamic manner</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For a 2D image, the dynamic</a:t>
            </a:r>
            <a:r>
              <a:rPr lang="en-US" altLang="zh-CN" baseline="0" dirty="0" smtClean="0"/>
              <a:t> process is like this. We will find that when the scale parameter of the Gaussian is small enough, the global contrast will highlight all the salient regions. However, when the scale parameter increase, more and more local details will be pop out.</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This is</a:t>
            </a:r>
            <a:r>
              <a:rPr lang="en-US" altLang="zh-CN" baseline="0" dirty="0" smtClean="0"/>
              <a:t> a similar case.</a:t>
            </a:r>
          </a:p>
          <a:p>
            <a:endParaRPr lang="en-US" altLang="zh-CN" baseline="0" dirty="0" smtClean="0"/>
          </a:p>
          <a:p>
            <a:r>
              <a:rPr lang="en-US" altLang="zh-CN" baseline="0" dirty="0" smtClean="0"/>
              <a:t>We can find that the small pistil will be highlighted.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However,</a:t>
            </a:r>
            <a:r>
              <a:rPr lang="en-US" altLang="zh-CN" baseline="0" dirty="0" smtClean="0"/>
              <a:t> sometimes, the local contrast is very useful. Please see this case. When the scale increase, the remote bridge and building will be pop out. </a:t>
            </a:r>
          </a:p>
          <a:p>
            <a:endParaRPr lang="en-US" altLang="zh-CN" baseline="0" dirty="0" smtClean="0"/>
          </a:p>
          <a:p>
            <a:r>
              <a:rPr lang="en-US" altLang="zh-CN" baseline="0" dirty="0" smtClean="0"/>
              <a:t>From this example, we know that finding a proper scale for the contrast range is of much importance.</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Most</a:t>
            </a:r>
            <a:r>
              <a:rPr lang="en-US" altLang="zh-CN" baseline="0" dirty="0" smtClean="0"/>
              <a:t> of the existing saliency models are feature-driven. In some model, very simple features are adopted, while in some models, quite complex features were used.</a:t>
            </a:r>
          </a:p>
          <a:p>
            <a:endParaRPr lang="en-US" altLang="zh-CN" baseline="0" dirty="0" smtClean="0"/>
          </a:p>
          <a:p>
            <a:r>
              <a:rPr lang="en-US" altLang="zh-CN" baseline="0" dirty="0" smtClean="0"/>
              <a:t>What kinds of feature should be employed, and what the relationship between the feature complexity and the model performance?</a:t>
            </a:r>
          </a:p>
          <a:p>
            <a:endParaRPr lang="en-US" altLang="zh-CN" baseline="0" dirty="0" smtClean="0"/>
          </a:p>
          <a:p>
            <a:r>
              <a:rPr lang="en-US" altLang="zh-CN" baseline="0" dirty="0" smtClean="0"/>
              <a:t>Please look at this example. For this input, simple features tend to yield bad results. If we using high order features, more acceptable results could be produced.</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Here, I think the</a:t>
            </a:r>
            <a:r>
              <a:rPr lang="en-US" altLang="zh-CN" baseline="0" dirty="0" smtClean="0"/>
              <a:t> feature complexity could be classified into three levels. </a:t>
            </a:r>
          </a:p>
          <a:p>
            <a:endParaRPr lang="en-US" altLang="zh-CN" baseline="0" dirty="0" smtClean="0"/>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Some</a:t>
            </a:r>
            <a:r>
              <a:rPr lang="en-US" altLang="zh-CN" baseline="0" dirty="0" smtClean="0"/>
              <a:t>times, human attention is task-driven. Under this situation, human attention allocation is influence by the special task at hand. Please look at this girl, she concentrate on her task when thread a needle and don’t pay attention to other things. Sometimes, human attention are driven purely in a bottom-up manner. </a:t>
            </a:r>
          </a:p>
          <a:p>
            <a:endParaRPr lang="en-US" altLang="zh-CN" baseline="0" dirty="0" smtClean="0"/>
          </a:p>
          <a:p>
            <a:r>
              <a:rPr lang="en-US" altLang="zh-CN" baseline="0" dirty="0" smtClean="0"/>
              <a:t>When people pay attention to a special region, more resource will be employed to processing the visual information. The </a:t>
            </a:r>
            <a:r>
              <a:rPr lang="en-US" altLang="zh-CN" baseline="0" dirty="0" err="1" smtClean="0"/>
              <a:t>resolutaion</a:t>
            </a:r>
            <a:r>
              <a:rPr lang="en-US" altLang="zh-CN" baseline="0" dirty="0" smtClean="0"/>
              <a:t> is higher near the central fovea.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One of the important work in saliency</a:t>
            </a:r>
            <a:r>
              <a:rPr lang="en-US" altLang="zh-CN" baseline="0" dirty="0" smtClean="0"/>
              <a:t> modeling is evaluation. However, this not an easy thing.</a:t>
            </a:r>
          </a:p>
          <a:p>
            <a:endParaRPr lang="en-US" altLang="zh-CN" baseline="0" dirty="0" smtClean="0"/>
          </a:p>
          <a:p>
            <a:r>
              <a:rPr lang="en-US" altLang="zh-CN" dirty="0" smtClean="0"/>
              <a:t>At present, there </a:t>
            </a:r>
            <a:r>
              <a:rPr lang="en-US" altLang="zh-CN" baseline="0" dirty="0" smtClean="0"/>
              <a:t>roughly exist two kinds of Ground Truth for saliency model evaluation. </a:t>
            </a:r>
          </a:p>
          <a:p>
            <a:endParaRPr lang="en-US" altLang="zh-CN" baseline="0" dirty="0" smtClean="0"/>
          </a:p>
          <a:p>
            <a:r>
              <a:rPr lang="en-US" altLang="zh-CN" baseline="0" dirty="0" smtClean="0"/>
              <a:t>This first type is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33</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Beside the</a:t>
            </a:r>
            <a:r>
              <a:rPr lang="en-US" altLang="zh-CN" baseline="0" dirty="0" smtClean="0"/>
              <a:t> fixation data. Human labeled salient regions are also widely used for evaluation and comparison. </a:t>
            </a:r>
          </a:p>
          <a:p>
            <a:endParaRPr lang="en-US" altLang="zh-CN" baseline="0" dirty="0" smtClean="0"/>
          </a:p>
          <a:p>
            <a:r>
              <a:rPr lang="en-US" altLang="zh-CN" baseline="0" dirty="0" smtClean="0"/>
              <a:t>In this kind data, subject are asked to label the interesting regions or objects in the image.</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34</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This</a:t>
            </a:r>
            <a:r>
              <a:rPr lang="en-US" altLang="zh-CN" baseline="0" dirty="0" smtClean="0"/>
              <a:t> is another human labeled benchmark.</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35</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However, which one is better</a:t>
            </a:r>
            <a:r>
              <a:rPr lang="en-US" altLang="zh-CN" baseline="0" dirty="0" smtClean="0"/>
              <a:t> for evaluation, or, are these two kinds of ground truth agree to each other?</a:t>
            </a:r>
          </a:p>
          <a:p>
            <a:endParaRPr lang="en-US" altLang="zh-CN" baseline="0" dirty="0" smtClean="0"/>
          </a:p>
          <a:p>
            <a:r>
              <a:rPr lang="en-US" altLang="zh-CN" baseline="0" dirty="0" smtClean="0"/>
              <a:t>Please see an example.</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36</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Unfortunately,</a:t>
            </a:r>
            <a:r>
              <a:rPr lang="en-US" altLang="zh-CN" baseline="0" dirty="0" smtClean="0"/>
              <a:t> these two kinds of data always disagree with each other. </a:t>
            </a:r>
          </a:p>
          <a:p>
            <a:endParaRPr lang="en-US" altLang="zh-CN" baseline="0" dirty="0" smtClean="0"/>
          </a:p>
          <a:p>
            <a:r>
              <a:rPr lang="en-US" altLang="zh-CN" baseline="0" dirty="0" smtClean="0"/>
              <a:t>From these examples, we can find that human labeled regions may not be the real interested regions.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37</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However,</a:t>
            </a:r>
            <a:r>
              <a:rPr lang="en-US" altLang="zh-CN" baseline="0" dirty="0" smtClean="0"/>
              <a:t> fixation also have drawbacks. Actually, fixations only record the positions where people look, but the region size cannot be recorded at the same time. </a:t>
            </a:r>
          </a:p>
          <a:p>
            <a:endParaRPr lang="en-US" altLang="zh-CN" baseline="0" dirty="0" smtClean="0"/>
          </a:p>
          <a:p>
            <a:r>
              <a:rPr lang="en-US" altLang="zh-CN" baseline="0" dirty="0" smtClean="0"/>
              <a:t>In these two pictures, people may pay attention to the whole uniform regions, but the fixations are only located in the centers of these regions.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38</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We</a:t>
            </a:r>
            <a:r>
              <a:rPr lang="en-US" altLang="zh-CN" baseline="0" dirty="0" smtClean="0"/>
              <a:t> have compute the agreement level between two kinds of </a:t>
            </a:r>
            <a:r>
              <a:rPr lang="en-US" altLang="zh-CN" baseline="0" dirty="0" err="1" smtClean="0"/>
              <a:t>groundtruth</a:t>
            </a:r>
            <a:r>
              <a:rPr lang="en-US" altLang="zh-CN" baseline="0" dirty="0" smtClean="0"/>
              <a:t>. </a:t>
            </a:r>
          </a:p>
          <a:p>
            <a:endParaRPr lang="en-US" altLang="zh-CN" baseline="0" dirty="0" smtClean="0"/>
          </a:p>
          <a:p>
            <a:r>
              <a:rPr lang="en-US" altLang="zh-CN" baseline="0" dirty="0" smtClean="0"/>
              <a:t>As shown in the figure, when then salient region is very small, these two </a:t>
            </a:r>
            <a:r>
              <a:rPr lang="en-US" altLang="zh-CN" baseline="0" dirty="0" err="1" smtClean="0"/>
              <a:t>groundtruth</a:t>
            </a:r>
            <a:r>
              <a:rPr lang="en-US" altLang="zh-CN" baseline="0" dirty="0" smtClean="0"/>
              <a:t> agree to each other quite well. However, if the size of the interesting region is very large, the consistence will be very small.</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39</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When</a:t>
            </a:r>
            <a:r>
              <a:rPr lang="en-US" altLang="zh-CN" baseline="0" dirty="0" smtClean="0"/>
              <a:t> we record fixations, the size of picture shown to the subject will influence the fixation distribution.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40</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And the different</a:t>
            </a:r>
            <a:r>
              <a:rPr lang="en-US" altLang="zh-CN" baseline="0" dirty="0" smtClean="0"/>
              <a:t> record time and length will also influence the result. </a:t>
            </a:r>
          </a:p>
          <a:p>
            <a:endParaRPr lang="en-US" altLang="zh-CN" baseline="0" dirty="0" smtClean="0"/>
          </a:p>
          <a:p>
            <a:r>
              <a:rPr lang="en-US" altLang="zh-CN" baseline="0" dirty="0" smtClean="0"/>
              <a:t>In the first 1 second, people pay attention to the large hat, but in the later 2 second, people tends to pay attention to the car in the right side.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41</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The</a:t>
            </a:r>
            <a:r>
              <a:rPr lang="en-US" altLang="zh-CN" baseline="0" dirty="0" smtClean="0"/>
              <a:t> orientation of the picture is another factor influencing the fixation distribution. Form this example , we clearly know that top-down factor will affect human’s attention distribution.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Why human</a:t>
            </a:r>
            <a:r>
              <a:rPr lang="en-US" altLang="zh-CN" baseline="0" dirty="0" smtClean="0"/>
              <a:t> need attention mechanism? Actually, there are too much information into human’s visual system. However, the resource of human visual system is limited. Attention mechanism allow only part of information can be processed considering the payload of human visual system.</a:t>
            </a:r>
          </a:p>
          <a:p>
            <a:endParaRPr lang="en-US" altLang="zh-CN" baseline="0" dirty="0" smtClean="0"/>
          </a:p>
          <a:p>
            <a:r>
              <a:rPr lang="en-US" altLang="zh-CN" baseline="0" dirty="0" smtClean="0"/>
              <a:t>Attention mechanism help human to block unrelated information, and pay their attention to important things. This is very important for them to survive. </a:t>
            </a:r>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This problems</a:t>
            </a:r>
            <a:r>
              <a:rPr lang="en-US" altLang="zh-CN" baseline="0" dirty="0" smtClean="0"/>
              <a:t> have attract attentions form researches recently. In the future, more efforts should be paid on this issue.</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43</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In saliency</a:t>
            </a:r>
            <a:r>
              <a:rPr lang="en-US" altLang="zh-CN" baseline="0" dirty="0" smtClean="0"/>
              <a:t> modeling, there are many unclear issue. Here, I will show a chicken and egg problem. </a:t>
            </a:r>
          </a:p>
          <a:p>
            <a:endParaRPr lang="en-US" altLang="zh-CN" baseline="0" dirty="0" smtClean="0"/>
          </a:p>
          <a:p>
            <a:r>
              <a:rPr lang="en-US" altLang="zh-CN" baseline="0" dirty="0" smtClean="0"/>
              <a:t>In the first paper, the author drawn conclusion that ,saliency modeling is useful for object detection. In their model, saliency computation component is integrated for object prediction. </a:t>
            </a:r>
          </a:p>
          <a:p>
            <a:endParaRPr lang="en-US" altLang="zh-CN" baseline="0" dirty="0" smtClean="0"/>
          </a:p>
          <a:p>
            <a:r>
              <a:rPr lang="en-US" altLang="zh-CN" baseline="0" dirty="0" smtClean="0"/>
              <a:t>However, in the other paper, they concludes that object detection is useful for saliency modeling. </a:t>
            </a:r>
          </a:p>
          <a:p>
            <a:endParaRPr lang="en-US" altLang="zh-CN" baseline="0" dirty="0" smtClean="0"/>
          </a:p>
          <a:p>
            <a:r>
              <a:rPr lang="en-US" altLang="zh-CN" baseline="0" dirty="0" smtClean="0"/>
              <a:t>Saliency modeling and object detection, which one is the cause, and which one is the result? </a:t>
            </a:r>
          </a:p>
          <a:p>
            <a:endParaRPr lang="en-US" altLang="zh-CN" baseline="0" dirty="0" smtClean="0"/>
          </a:p>
          <a:p>
            <a:r>
              <a:rPr lang="en-US" altLang="zh-CN" baseline="0" dirty="0" smtClean="0"/>
              <a:t>The answer to this open problem depends on the development of the cognition research. </a:t>
            </a:r>
          </a:p>
          <a:p>
            <a:endParaRPr lang="en-US" altLang="zh-CN" baseline="0" dirty="0" smtClean="0"/>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44</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Here, I</a:t>
            </a:r>
            <a:r>
              <a:rPr lang="en-US" altLang="zh-CN" baseline="0" dirty="0" smtClean="0"/>
              <a:t> will show some applications of saliency computation in traffic scene understanding.</a:t>
            </a:r>
          </a:p>
          <a:p>
            <a:endParaRPr lang="en-US" altLang="zh-CN" baseline="0" dirty="0" smtClean="0"/>
          </a:p>
          <a:p>
            <a:r>
              <a:rPr lang="en-US" altLang="zh-CN" baseline="0" dirty="0" smtClean="0"/>
              <a:t>First, using a eye tracker, we can record the fixation distribution of drivers, and thus the attention mechanism of them can be investigated. With this result, driven-task based saliency could be modeled.</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45</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Nowadays, the computer vision based autonomous driving car can detecting kinds</a:t>
            </a:r>
            <a:r>
              <a:rPr lang="en-US" altLang="zh-CN" baseline="0" dirty="0" smtClean="0"/>
              <a:t> of objects, which are helpful for the vehicle to understand the scene.</a:t>
            </a:r>
          </a:p>
          <a:p>
            <a:endParaRPr lang="en-US" altLang="zh-CN" baseline="0" dirty="0" smtClean="0"/>
          </a:p>
          <a:p>
            <a:r>
              <a:rPr lang="en-US" altLang="zh-CN" baseline="0" dirty="0" smtClean="0"/>
              <a:t>However, it is still difficult to located unknown objects.</a:t>
            </a:r>
            <a:r>
              <a:rPr lang="en-US" altLang="zh-CN" dirty="0" smtClean="0"/>
              <a:t> Maybe saliency</a:t>
            </a:r>
            <a:r>
              <a:rPr lang="en-US" altLang="zh-CN" baseline="0" dirty="0" smtClean="0"/>
              <a:t> model could be employed in future to do this.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46</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47</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48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baseline="0" dirty="0" smtClean="0"/>
              <a:t>In the modeling of visual saliency, we mimic the human selection attention mechanism. So we should know where people look. With the help of eye tracker, the fixation distribution could be recorded.</a:t>
            </a:r>
            <a:endParaRPr lang="en-US" altLang="zh-CN" dirty="0" smtClean="0"/>
          </a:p>
          <a:p>
            <a:endParaRPr lang="en-US" altLang="zh-CN" baseline="0" dirty="0" smtClean="0"/>
          </a:p>
          <a:p>
            <a:r>
              <a:rPr lang="en-US" altLang="zh-CN" baseline="0" dirty="0" smtClean="0"/>
              <a:t>This is recorded human fixation distribution by using an eye tracker. We can see clearly where people pay their attention to. Eye tracker has been widely used in the domain of psychology, advertisement and so on.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the early years,</a:t>
            </a:r>
            <a:r>
              <a:rPr lang="en-US" altLang="zh-CN" baseline="0" dirty="0" smtClean="0"/>
              <a:t> it is very difficult to record human fixation. People at that time always achieved this by using an invasive manner. They put some instruments on the surface of human eye. It is quite terrible. Now, human fixations can be recorded very easily and efficiently by using a modern eye tracker.</a:t>
            </a:r>
          </a:p>
          <a:p>
            <a:endParaRPr lang="en-US" altLang="zh-CN" baseline="0" dirty="0" smtClean="0"/>
          </a:p>
          <a:p>
            <a:r>
              <a:rPr lang="en-US" altLang="zh-CN" baseline="0" dirty="0" smtClean="0"/>
              <a:t>The recorded fixation data can be employed as the Ground Truth to evaluate visual saliency models.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Please see a</a:t>
            </a:r>
            <a:r>
              <a:rPr lang="en-US" altLang="zh-CN" baseline="0" dirty="0" smtClean="0"/>
              <a:t> video here.</a:t>
            </a:r>
          </a:p>
          <a:p>
            <a:endParaRPr lang="en-US" altLang="zh-CN" baseline="0" dirty="0" smtClean="0"/>
          </a:p>
          <a:p>
            <a:r>
              <a:rPr lang="en-US" altLang="zh-CN" baseline="0" dirty="0" smtClean="0"/>
              <a:t>We invited subjects sit in front of a screen, and then show them some pictures or videos. We don’t ask these subject perform any task, but just free view these stimulus. </a:t>
            </a:r>
          </a:p>
          <a:p>
            <a:endParaRPr lang="en-US" altLang="zh-CN" baseline="0" dirty="0" smtClean="0"/>
          </a:p>
          <a:p>
            <a:r>
              <a:rPr lang="en-US" altLang="zh-CN" baseline="0" dirty="0" smtClean="0"/>
              <a:t>Human’s attention mechanism is very great and magic. People can allocate their attention on these interesting regions quickly and accurately. </a:t>
            </a:r>
          </a:p>
          <a:p>
            <a:endParaRPr lang="en-US" altLang="zh-CN" baseline="0" dirty="0" smtClean="0"/>
          </a:p>
          <a:p>
            <a:r>
              <a:rPr lang="en-US" altLang="zh-CN" baseline="0" dirty="0" smtClean="0"/>
              <a:t>The recorded fixation data can be used to investigate human attention mechanism, or taken as the ground truth to validate attention prediction models.</a:t>
            </a:r>
          </a:p>
          <a:p>
            <a:endParaRPr lang="en-US" altLang="zh-CN" baseline="0" dirty="0" smtClean="0"/>
          </a:p>
          <a:p>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baseline="0" dirty="0" smtClean="0">
                <a:solidFill>
                  <a:schemeClr val="tx1"/>
                </a:solidFill>
                <a:latin typeface="+mn-lt"/>
                <a:ea typeface="+mn-ea"/>
                <a:cs typeface="+mn-cs"/>
              </a:rPr>
              <a:t>Generally speaking, there are two different processes that influence visual saliency; one is top-down and depends on the task at hand, the knowledge and so on, and the other is bottom-up, which is</a:t>
            </a:r>
            <a:r>
              <a:rPr lang="en-US" altLang="zh-CN" baseline="0" dirty="0" smtClean="0"/>
              <a:t> influenced directly by the stimulus. </a:t>
            </a:r>
          </a:p>
          <a:p>
            <a:endParaRPr lang="en-US" altLang="zh-CN" baseline="0" dirty="0" smtClean="0"/>
          </a:p>
          <a:p>
            <a:r>
              <a:rPr lang="en-US" altLang="zh-CN" baseline="0" dirty="0" smtClean="0"/>
              <a:t>In the past 25 years, most of the researches pay their attention to the bottom-up attention modeling. </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Unfortunately, there is no consistent definition on the</a:t>
            </a:r>
            <a:r>
              <a:rPr lang="en-US" altLang="zh-CN" baseline="0" dirty="0" smtClean="0"/>
              <a:t> term of “saliency”. People in this community develop models with their own assumptions.</a:t>
            </a:r>
            <a:endParaRPr lang="zh-CN" altLang="en-US" dirty="0"/>
          </a:p>
        </p:txBody>
      </p:sp>
      <p:sp>
        <p:nvSpPr>
          <p:cNvPr id="4" name="灯片编号占位符 3"/>
          <p:cNvSpPr>
            <a:spLocks noGrp="1"/>
          </p:cNvSpPr>
          <p:nvPr>
            <p:ph type="sldNum" sz="quarter" idx="10"/>
          </p:nvPr>
        </p:nvSpPr>
        <p:spPr/>
        <p:txBody>
          <a:bodyPr/>
          <a:lstStyle/>
          <a:p>
            <a:fld id="{20CF959B-B29C-4A3B-929D-1CD5EAE3415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2015/10/3</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Picture 27" descr="http://www2.mae.cuhk.edu.hk/~robio2009/hui/nudt_logo.jpg"/>
          <p:cNvPicPr>
            <a:picLocks noChangeAspect="1" noChangeArrowheads="1"/>
          </p:cNvPicPr>
          <p:nvPr userDrawn="1"/>
        </p:nvPicPr>
        <p:blipFill>
          <a:blip r:embed="rId2" cstate="print"/>
          <a:srcRect/>
          <a:stretch>
            <a:fillRect/>
          </a:stretch>
        </p:blipFill>
        <p:spPr bwMode="auto">
          <a:xfrm>
            <a:off x="0" y="6093296"/>
            <a:ext cx="764704" cy="764704"/>
          </a:xfrm>
          <a:prstGeom prst="rect">
            <a:avLst/>
          </a:prstGeom>
          <a:noFill/>
        </p:spPr>
      </p:pic>
      <p:cxnSp>
        <p:nvCxnSpPr>
          <p:cNvPr id="9" name="直接连接符 8"/>
          <p:cNvCxnSpPr/>
          <p:nvPr userDrawn="1"/>
        </p:nvCxnSpPr>
        <p:spPr>
          <a:xfrm>
            <a:off x="827584" y="6453336"/>
            <a:ext cx="2520280" cy="0"/>
          </a:xfrm>
          <a:prstGeom prst="line">
            <a:avLst/>
          </a:prstGeom>
          <a:ln/>
        </p:spPr>
        <p:style>
          <a:lnRef idx="2">
            <a:schemeClr val="dk1"/>
          </a:lnRef>
          <a:fillRef idx="0">
            <a:schemeClr val="dk1"/>
          </a:fillRef>
          <a:effectRef idx="1">
            <a:schemeClr val="dk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6" name="灯片编号占位符 5"/>
          <p:cNvSpPr>
            <a:spLocks noGrp="1"/>
          </p:cNvSpPr>
          <p:nvPr>
            <p:ph type="sldNum" sz="quarter" idx="12"/>
          </p:nvPr>
        </p:nvSpPr>
        <p:spPr/>
        <p:txBody>
          <a:bodyPr/>
          <a:lstStyle>
            <a:lvl1pPr marL="228600" indent="-228600">
              <a:defRPr/>
            </a:lvl1pPr>
          </a:lstStyle>
          <a:p>
            <a:pPr>
              <a:buFont typeface="+mj-lt"/>
              <a:buAutoNum type="arabicPeriod"/>
            </a:pPr>
            <a:fld id="{0C913308-F349-4B6D-A68A-DD1791B4A57B}" type="slidenum">
              <a:rPr lang="zh-CN" altLang="en-US" smtClean="0"/>
              <a:pPr>
                <a:buFont typeface="+mj-lt"/>
                <a:buAutoNum type="arabicPeriod"/>
              </a:pPr>
              <a:t>‹#›</a:t>
            </a:fld>
            <a:endParaRPr lang="zh-CN" altLang="en-US" dirty="0"/>
          </a:p>
        </p:txBody>
      </p:sp>
      <p:pic>
        <p:nvPicPr>
          <p:cNvPr id="7" name="Picture 27" descr="http://www2.mae.cuhk.edu.hk/~robio2009/hui/nudt_logo.jpg"/>
          <p:cNvPicPr>
            <a:picLocks noChangeAspect="1" noChangeArrowheads="1"/>
          </p:cNvPicPr>
          <p:nvPr userDrawn="1"/>
        </p:nvPicPr>
        <p:blipFill>
          <a:blip r:embed="rId2" cstate="print"/>
          <a:srcRect/>
          <a:stretch>
            <a:fillRect/>
          </a:stretch>
        </p:blipFill>
        <p:spPr bwMode="auto">
          <a:xfrm>
            <a:off x="0" y="6093296"/>
            <a:ext cx="764704" cy="764704"/>
          </a:xfrm>
          <a:prstGeom prst="rect">
            <a:avLst/>
          </a:prstGeom>
          <a:noFill/>
        </p:spPr>
      </p:pic>
      <p:cxnSp>
        <p:nvCxnSpPr>
          <p:cNvPr id="8" name="直接连接符 7"/>
          <p:cNvCxnSpPr/>
          <p:nvPr userDrawn="1"/>
        </p:nvCxnSpPr>
        <p:spPr>
          <a:xfrm>
            <a:off x="827584" y="6453336"/>
            <a:ext cx="2520280" cy="0"/>
          </a:xfrm>
          <a:prstGeom prst="line">
            <a:avLst/>
          </a:prstGeom>
          <a:ln/>
        </p:spPr>
        <p:style>
          <a:lnRef idx="2">
            <a:schemeClr val="dk1"/>
          </a:lnRef>
          <a:fillRef idx="0">
            <a:schemeClr val="dk1"/>
          </a:fillRef>
          <a:effectRef idx="1">
            <a:schemeClr val="dk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2015/10/3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9.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hyperlink" Target="https://sites.google.com/site/jianlinudt/" TargetMode="External"/><Relationship Id="rId5" Type="http://schemas.openxmlformats.org/officeDocument/2006/relationships/image" Target="../media/image4.jpeg"/><Relationship Id="rId10" Type="http://schemas.openxmlformats.org/officeDocument/2006/relationships/hyperlink" Target="http://www.escience.cn/people/jianli/index.html" TargetMode="External"/><Relationship Id="rId4" Type="http://schemas.openxmlformats.org/officeDocument/2006/relationships/image" Target="../media/image3.jpeg"/><Relationship Id="rId9" Type="http://schemas.openxmlformats.org/officeDocument/2006/relationships/hyperlink" Target="mailto:lijian@nudt.edu.cn"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gif"/><Relationship Id="rId4"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varyingscales%201D.avi" TargetMode="External"/><Relationship Id="rId5" Type="http://schemas.openxmlformats.org/officeDocument/2006/relationships/image" Target="../media/image47.png"/><Relationship Id="rId4" Type="http://schemas.openxmlformats.org/officeDocument/2006/relationships/image" Target="../media/image46.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varingscale%20flower1.avi" TargetMode="External"/><Relationship Id="rId5" Type="http://schemas.openxmlformats.org/officeDocument/2006/relationships/image" Target="../media/image49.png"/><Relationship Id="rId4" Type="http://schemas.openxmlformats.org/officeDocument/2006/relationships/image" Target="../media/image4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varing%20scale%20flower2.avi" TargetMode="External"/><Relationship Id="rId5" Type="http://schemas.openxmlformats.org/officeDocument/2006/relationships/image" Target="../media/image51.jpe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varingscale%20bird.avi" TargetMode="External"/><Relationship Id="rId5" Type="http://schemas.openxmlformats.org/officeDocument/2006/relationships/image" Target="../media/image53.jpeg"/><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varingscales%20scene.avi" TargetMode="External"/><Relationship Id="rId5" Type="http://schemas.openxmlformats.org/officeDocument/2006/relationships/image" Target="../media/image55.jpe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upload.wikimedia.org/wikipedia/commons/thumb/4/46/Wikipedia-spotlight.jpg/200px-Wikipedia-spotlight.jpg" TargetMode="External"/><Relationship Id="rId5" Type="http://schemas.openxmlformats.org/officeDocument/2006/relationships/hyperlink" Target="https://en.wikipedia.org/wiki/File:Scout_Girl_in_Concentration.jpg" TargetMode="External"/><Relationship Id="rId4" Type="http://schemas.openxmlformats.org/officeDocument/2006/relationships/image" Target="../media/image1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3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hyperlink" Target="http://www.eecs.berkeley.edu/Research/Projects/CS/vision/grouping/segbench/"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1.png"/><Relationship Id="rId7" Type="http://schemas.openxmlformats.org/officeDocument/2006/relationships/image" Target="../media/image73.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8.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s>
</file>

<file path=ppt/slides/_rels/slide3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83.emf"/><Relationship Id="rId4" Type="http://schemas.openxmlformats.org/officeDocument/2006/relationships/image" Target="../media/image8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85.png"/></Relationships>
</file>

<file path=ppt/slides/_rels/slide4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4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43.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4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96.png"/></Relationships>
</file>

<file path=ppt/slides/_rels/slide45.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103.png"/></Relationships>
</file>

<file path=ppt/slides/_rels/slide4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New%20test%20(4)_Rec%2008.avi" TargetMode="External"/><Relationship Id="rId4" Type="http://schemas.openxmlformats.org/officeDocument/2006/relationships/image" Target="../media/image106.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tobii.com/zh-CN/eye-tracking-research/tobii-china/" TargetMode="External"/><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file:///C:\Users\Administrator\Desktop\0925Canada%20V3\presentation%20ICIP%202015\CS_Test_0006_0001.wmv" TargetMode="Externa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en.wikipedia.org/wiki/Ventral_stream" TargetMode="External"/><Relationship Id="rId4" Type="http://schemas.openxmlformats.org/officeDocument/2006/relationships/hyperlink" Target="https://en.wikipedia.org/wiki/Dorsal_stream"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Logo"/>
          <p:cNvPicPr>
            <a:picLocks noChangeAspect="1" noChangeArrowheads="1"/>
          </p:cNvPicPr>
          <p:nvPr/>
        </p:nvPicPr>
        <p:blipFill>
          <a:blip r:embed="rId3" cstate="print"/>
          <a:srcRect/>
          <a:stretch>
            <a:fillRect/>
          </a:stretch>
        </p:blipFill>
        <p:spPr bwMode="auto">
          <a:xfrm>
            <a:off x="5891119" y="5643579"/>
            <a:ext cx="3252913" cy="1214422"/>
          </a:xfrm>
          <a:prstGeom prst="rect">
            <a:avLst/>
          </a:prstGeom>
          <a:noFill/>
        </p:spPr>
      </p:pic>
      <p:pic>
        <p:nvPicPr>
          <p:cNvPr id="25602" name="Picture 2" descr="http://mil.news.sina.com.cn/2000-11-30/27-1-9010_20001130001013.jpg"/>
          <p:cNvPicPr>
            <a:picLocks noChangeAspect="1" noChangeArrowheads="1"/>
          </p:cNvPicPr>
          <p:nvPr/>
        </p:nvPicPr>
        <p:blipFill>
          <a:blip r:embed="rId4" cstate="print"/>
          <a:srcRect/>
          <a:stretch>
            <a:fillRect/>
          </a:stretch>
        </p:blipFill>
        <p:spPr bwMode="auto">
          <a:xfrm>
            <a:off x="4211960" y="0"/>
            <a:ext cx="1406896" cy="1224000"/>
          </a:xfrm>
          <a:prstGeom prst="rect">
            <a:avLst/>
          </a:prstGeom>
          <a:noFill/>
        </p:spPr>
      </p:pic>
      <p:sp>
        <p:nvSpPr>
          <p:cNvPr id="3" name="副标题 2"/>
          <p:cNvSpPr>
            <a:spLocks noGrp="1"/>
          </p:cNvSpPr>
          <p:nvPr>
            <p:ph type="subTitle" idx="1"/>
          </p:nvPr>
        </p:nvSpPr>
        <p:spPr>
          <a:xfrm>
            <a:off x="2411760" y="4005064"/>
            <a:ext cx="6400800" cy="1224136"/>
          </a:xfrm>
        </p:spPr>
        <p:txBody>
          <a:bodyPr>
            <a:normAutofit/>
          </a:bodyPr>
          <a:lstStyle/>
          <a:p>
            <a:pPr algn="r"/>
            <a:r>
              <a:rPr lang="en-US" altLang="zh-CN" sz="2400" dirty="0" err="1" smtClean="0">
                <a:solidFill>
                  <a:schemeClr val="tx1"/>
                </a:solidFill>
                <a:effectLst>
                  <a:outerShdw blurRad="38100" dist="38100" dir="2700000" algn="tl">
                    <a:srgbClr val="000000">
                      <a:alpha val="43137"/>
                    </a:srgbClr>
                  </a:outerShdw>
                </a:effectLst>
                <a:latin typeface="Palatino Linotype" pitchFamily="18" charset="0"/>
              </a:rPr>
              <a:t>Jian</a:t>
            </a:r>
            <a:r>
              <a:rPr lang="en-US" altLang="zh-CN" sz="2400" dirty="0" smtClean="0">
                <a:solidFill>
                  <a:schemeClr val="tx1"/>
                </a:solidFill>
                <a:effectLst>
                  <a:outerShdw blurRad="38100" dist="38100" dir="2700000" algn="tl">
                    <a:srgbClr val="000000">
                      <a:alpha val="43137"/>
                    </a:srgbClr>
                  </a:outerShdw>
                </a:effectLst>
                <a:latin typeface="Palatino Linotype" pitchFamily="18" charset="0"/>
              </a:rPr>
              <a:t> Li(</a:t>
            </a:r>
            <a:r>
              <a:rPr lang="zh-CN" altLang="en-US" sz="2400" dirty="0" smtClean="0">
                <a:solidFill>
                  <a:schemeClr val="tx1"/>
                </a:solidFill>
                <a:effectLst>
                  <a:outerShdw blurRad="38100" dist="38100" dir="2700000" algn="tl">
                    <a:srgbClr val="000000">
                      <a:alpha val="43137"/>
                    </a:srgbClr>
                  </a:outerShdw>
                </a:effectLst>
                <a:latin typeface="Adobe 楷体 Std R" pitchFamily="18" charset="-122"/>
                <a:ea typeface="Adobe 楷体 Std R" pitchFamily="18" charset="-122"/>
              </a:rPr>
              <a:t>李健</a:t>
            </a:r>
            <a:r>
              <a:rPr lang="en-US" altLang="zh-CN" sz="2400" dirty="0" smtClean="0">
                <a:solidFill>
                  <a:schemeClr val="tx1"/>
                </a:solidFill>
                <a:effectLst>
                  <a:outerShdw blurRad="38100" dist="38100" dir="2700000" algn="tl">
                    <a:srgbClr val="000000">
                      <a:alpha val="43137"/>
                    </a:srgbClr>
                  </a:outerShdw>
                </a:effectLst>
                <a:latin typeface="Palatino Linotype" pitchFamily="18" charset="0"/>
              </a:rPr>
              <a:t>)</a:t>
            </a:r>
          </a:p>
          <a:p>
            <a:pPr algn="r"/>
            <a:r>
              <a:rPr lang="en-US" altLang="zh-CN" sz="2200" dirty="0" smtClean="0">
                <a:solidFill>
                  <a:schemeClr val="tx1"/>
                </a:solidFill>
                <a:effectLst>
                  <a:outerShdw blurRad="38100" dist="38100" dir="2700000" algn="tl">
                    <a:srgbClr val="000000">
                      <a:alpha val="43137"/>
                    </a:srgbClr>
                  </a:outerShdw>
                </a:effectLst>
                <a:latin typeface="Palatino Linotype" pitchFamily="18" charset="0"/>
              </a:rPr>
              <a:t>Institute of Unmanned System,</a:t>
            </a:r>
            <a:r>
              <a:rPr lang="zh-CN" altLang="en-US" sz="2200" dirty="0" smtClean="0">
                <a:solidFill>
                  <a:schemeClr val="tx1"/>
                </a:solidFill>
                <a:effectLst>
                  <a:outerShdw blurRad="38100" dist="38100" dir="2700000" algn="tl">
                    <a:srgbClr val="000000">
                      <a:alpha val="43137"/>
                    </a:srgbClr>
                  </a:outerShdw>
                </a:effectLst>
                <a:latin typeface="Palatino Linotype" pitchFamily="18" charset="0"/>
              </a:rPr>
              <a:t> </a:t>
            </a:r>
            <a:r>
              <a:rPr lang="en-US" altLang="zh-CN" sz="2200" dirty="0" smtClean="0">
                <a:solidFill>
                  <a:schemeClr val="tx1"/>
                </a:solidFill>
                <a:effectLst>
                  <a:outerShdw blurRad="38100" dist="38100" dir="2700000" algn="tl">
                    <a:srgbClr val="000000">
                      <a:alpha val="43137"/>
                    </a:srgbClr>
                  </a:outerShdw>
                </a:effectLst>
                <a:latin typeface="Palatino Linotype" pitchFamily="18" charset="0"/>
              </a:rPr>
              <a:t>NUDT</a:t>
            </a:r>
          </a:p>
          <a:p>
            <a:pPr algn="r"/>
            <a:endParaRPr lang="en-US" altLang="zh-CN" sz="1900" dirty="0" smtClean="0">
              <a:solidFill>
                <a:schemeClr val="tx1"/>
              </a:solidFill>
              <a:effectLst>
                <a:outerShdw blurRad="38100" dist="38100" dir="2700000" algn="tl">
                  <a:srgbClr val="000000">
                    <a:alpha val="43137"/>
                  </a:srgbClr>
                </a:outerShdw>
              </a:effectLst>
              <a:latin typeface="Palatino Linotype" pitchFamily="18" charset="0"/>
            </a:endParaRPr>
          </a:p>
        </p:txBody>
      </p:sp>
      <p:pic>
        <p:nvPicPr>
          <p:cNvPr id="1028" name="Picture 4" descr="http://scitech.people.com.cn/mediafile/200412/17/F2004121709052600000.jpg"/>
          <p:cNvPicPr>
            <a:picLocks noChangeAspect="1" noChangeArrowheads="1"/>
          </p:cNvPicPr>
          <p:nvPr/>
        </p:nvPicPr>
        <p:blipFill>
          <a:blip r:embed="rId5" cstate="print"/>
          <a:srcRect/>
          <a:stretch>
            <a:fillRect/>
          </a:stretch>
        </p:blipFill>
        <p:spPr bwMode="auto">
          <a:xfrm>
            <a:off x="1907704" y="0"/>
            <a:ext cx="864144" cy="1224000"/>
          </a:xfrm>
          <a:prstGeom prst="rect">
            <a:avLst/>
          </a:prstGeom>
          <a:noFill/>
        </p:spPr>
      </p:pic>
      <p:pic>
        <p:nvPicPr>
          <p:cNvPr id="1034" name="Picture 10"/>
          <p:cNvPicPr>
            <a:picLocks noChangeAspect="1" noChangeArrowheads="1"/>
          </p:cNvPicPr>
          <p:nvPr/>
        </p:nvPicPr>
        <p:blipFill>
          <a:blip r:embed="rId6" cstate="print"/>
          <a:srcRect/>
          <a:stretch>
            <a:fillRect/>
          </a:stretch>
        </p:blipFill>
        <p:spPr bwMode="auto">
          <a:xfrm>
            <a:off x="0" y="0"/>
            <a:ext cx="1902521" cy="1224000"/>
          </a:xfrm>
          <a:prstGeom prst="rect">
            <a:avLst/>
          </a:prstGeom>
          <a:noFill/>
          <a:ln w="9525">
            <a:noFill/>
            <a:miter lim="800000"/>
            <a:headEnd/>
            <a:tailEnd/>
          </a:ln>
        </p:spPr>
      </p:pic>
      <p:pic>
        <p:nvPicPr>
          <p:cNvPr id="1038" name="Picture 14" descr="http://www.people.com.cn/mediafile/pic/20110302/19/8213904307579843215.jpg"/>
          <p:cNvPicPr>
            <a:picLocks noChangeAspect="1" noChangeArrowheads="1"/>
          </p:cNvPicPr>
          <p:nvPr/>
        </p:nvPicPr>
        <p:blipFill>
          <a:blip r:embed="rId7" cstate="print"/>
          <a:srcRect/>
          <a:stretch>
            <a:fillRect/>
          </a:stretch>
        </p:blipFill>
        <p:spPr bwMode="auto">
          <a:xfrm>
            <a:off x="5337442" y="0"/>
            <a:ext cx="1754838" cy="1224000"/>
          </a:xfrm>
          <a:prstGeom prst="rect">
            <a:avLst/>
          </a:prstGeom>
          <a:noFill/>
        </p:spPr>
      </p:pic>
      <p:pic>
        <p:nvPicPr>
          <p:cNvPr id="1044" name="Picture 20"/>
          <p:cNvPicPr>
            <a:picLocks noChangeAspect="1" noChangeArrowheads="1"/>
          </p:cNvPicPr>
          <p:nvPr/>
        </p:nvPicPr>
        <p:blipFill>
          <a:blip r:embed="rId8" cstate="print"/>
          <a:srcRect/>
          <a:stretch>
            <a:fillRect/>
          </a:stretch>
        </p:blipFill>
        <p:spPr bwMode="auto">
          <a:xfrm>
            <a:off x="2771801" y="0"/>
            <a:ext cx="1800200" cy="1224000"/>
          </a:xfrm>
          <a:prstGeom prst="rect">
            <a:avLst/>
          </a:prstGeom>
          <a:noFill/>
          <a:ln w="9525">
            <a:noFill/>
            <a:miter lim="800000"/>
            <a:headEnd/>
            <a:tailEnd/>
          </a:ln>
        </p:spPr>
      </p:pic>
      <p:sp>
        <p:nvSpPr>
          <p:cNvPr id="18" name="副标题 2"/>
          <p:cNvSpPr txBox="1">
            <a:spLocks/>
          </p:cNvSpPr>
          <p:nvPr/>
        </p:nvSpPr>
        <p:spPr>
          <a:xfrm>
            <a:off x="179512" y="1412776"/>
            <a:ext cx="4176464" cy="648072"/>
          </a:xfrm>
          <a:prstGeom prst="rect">
            <a:avLst/>
          </a:prstGeom>
        </p:spPr>
        <p:txBody>
          <a:bodyPr vert="horz" lIns="91440" tIns="45720" rIns="91440" bIns="45720" rtlCol="0">
            <a:normAutofit fontScale="92500" lnSpcReduction="1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b="0" i="1" u="none" strike="noStrike" kern="1200" cap="none" spc="0" normalizeH="0" baseline="0" noProof="0" dirty="0" smtClean="0">
                <a:ln>
                  <a:noFill/>
                </a:ln>
                <a:solidFill>
                  <a:schemeClr val="bg1">
                    <a:lumMod val="50000"/>
                  </a:schemeClr>
                </a:solidFill>
                <a:effectLst>
                  <a:outerShdw blurRad="38100" dist="38100" dir="2700000" algn="tl">
                    <a:srgbClr val="000000">
                      <a:alpha val="43137"/>
                    </a:srgbClr>
                  </a:outerShdw>
                </a:effectLst>
                <a:uLnTx/>
                <a:uFillTx/>
                <a:latin typeface="Georgia" pitchFamily="18" charset="0"/>
                <a:ea typeface="+mn-ea"/>
                <a:cs typeface="+mn-cs"/>
              </a:rPr>
              <a:t>Tutorials, ICIP</a:t>
            </a:r>
          </a:p>
          <a:p>
            <a:pPr lvl="0">
              <a:spcBef>
                <a:spcPct val="20000"/>
              </a:spcBef>
            </a:pPr>
            <a:r>
              <a:rPr lang="en-US" altLang="zh-CN" i="1" dirty="0" smtClean="0">
                <a:solidFill>
                  <a:schemeClr val="bg1">
                    <a:lumMod val="50000"/>
                  </a:schemeClr>
                </a:solidFill>
                <a:effectLst>
                  <a:outerShdw blurRad="38100" dist="38100" dir="2700000" algn="tl">
                    <a:srgbClr val="000000">
                      <a:alpha val="43137"/>
                    </a:srgbClr>
                  </a:outerShdw>
                </a:effectLst>
                <a:latin typeface="Georgia" pitchFamily="18" charset="0"/>
              </a:rPr>
              <a:t>September, 2015 </a:t>
            </a:r>
            <a:endParaRPr kumimoji="0" lang="zh-CN" altLang="en-US" b="0" i="1" u="none" strike="noStrike" kern="1200" cap="none" spc="0" normalizeH="0" baseline="0" noProof="0" dirty="0">
              <a:ln>
                <a:noFill/>
              </a:ln>
              <a:solidFill>
                <a:schemeClr val="bg1">
                  <a:lumMod val="50000"/>
                </a:schemeClr>
              </a:solidFill>
              <a:effectLst>
                <a:outerShdw blurRad="38100" dist="38100" dir="2700000" algn="tl">
                  <a:srgbClr val="000000">
                    <a:alpha val="43137"/>
                  </a:srgbClr>
                </a:outerShdw>
              </a:effectLst>
              <a:uLnTx/>
              <a:uFillTx/>
              <a:latin typeface="Georgia" pitchFamily="18" charset="0"/>
              <a:ea typeface="+mn-ea"/>
              <a:cs typeface="+mn-cs"/>
            </a:endParaRPr>
          </a:p>
        </p:txBody>
      </p:sp>
      <p:sp>
        <p:nvSpPr>
          <p:cNvPr id="19" name="标题 1"/>
          <p:cNvSpPr txBox="1">
            <a:spLocks/>
          </p:cNvSpPr>
          <p:nvPr/>
        </p:nvSpPr>
        <p:spPr>
          <a:xfrm>
            <a:off x="285720" y="2391023"/>
            <a:ext cx="8643998" cy="1470025"/>
          </a:xfrm>
          <a:prstGeom prst="rect">
            <a:avLst/>
          </a:prstGeom>
        </p:spPr>
        <p:txBody>
          <a:bodyPr vert="horz" lIns="91440" tIns="45720" rIns="91440" bIns="45720" rtlCol="0" anchor="ctr">
            <a:noAutofit/>
          </a:bodyPr>
          <a:lstStyle/>
          <a:p>
            <a:pPr lvl="0">
              <a:spcBef>
                <a:spcPct val="0"/>
              </a:spcBef>
              <a:defRPr/>
            </a:pPr>
            <a:r>
              <a:rPr lang="en-US" altLang="zh-CN" sz="36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Visual saliency: Fundamentals, Applications, and Recent Progress</a:t>
            </a:r>
            <a:endParaRPr lang="zh-CN" altLang="en-US" sz="3600" b="1" dirty="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24" name="副标题 2"/>
          <p:cNvSpPr txBox="1">
            <a:spLocks/>
          </p:cNvSpPr>
          <p:nvPr/>
        </p:nvSpPr>
        <p:spPr>
          <a:xfrm>
            <a:off x="0" y="5301208"/>
            <a:ext cx="6400800" cy="792088"/>
          </a:xfrm>
          <a:prstGeom prst="rect">
            <a:avLst/>
          </a:prstGeom>
        </p:spPr>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15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Email: </a:t>
            </a:r>
            <a:r>
              <a:rPr kumimoji="0" lang="en-US" altLang="zh-CN" sz="15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hlinkClick r:id="rId9"/>
              </a:rPr>
              <a:t>lijian@nudt.edu.cn</a:t>
            </a:r>
            <a:r>
              <a:rPr lang="en-US" altLang="zh-CN" sz="1500" dirty="0" smtClean="0">
                <a:effectLst>
                  <a:outerShdw blurRad="38100" dist="38100" dir="2700000" algn="tl">
                    <a:srgbClr val="000000">
                      <a:alpha val="43137"/>
                    </a:srgbClr>
                  </a:outerShdw>
                </a:effectLst>
                <a:latin typeface="Palatino Linotype" pitchFamily="18" charset="0"/>
              </a:rPr>
              <a:t>,</a:t>
            </a:r>
            <a:r>
              <a:rPr kumimoji="0" lang="en-US" altLang="zh-CN" sz="15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 </a:t>
            </a:r>
          </a:p>
          <a:p>
            <a:pPr lvl="0">
              <a:spcBef>
                <a:spcPct val="20000"/>
              </a:spcBef>
            </a:pPr>
            <a:r>
              <a:rPr lang="en-US" altLang="zh-CN" sz="1500" b="1" dirty="0" smtClean="0">
                <a:effectLst>
                  <a:outerShdw blurRad="38100" dist="38100" dir="2700000" algn="tl">
                    <a:srgbClr val="000000">
                      <a:alpha val="43137"/>
                    </a:srgbClr>
                  </a:outerShdw>
                </a:effectLst>
                <a:latin typeface="Palatino Linotype" pitchFamily="18" charset="0"/>
              </a:rPr>
              <a:t>Homepage: </a:t>
            </a:r>
            <a:r>
              <a:rPr lang="en-US" altLang="zh-CN" sz="1500" dirty="0" smtClean="0">
                <a:effectLst>
                  <a:outerShdw blurRad="38100" dist="38100" dir="2700000" algn="tl">
                    <a:srgbClr val="000000">
                      <a:alpha val="43137"/>
                    </a:srgbClr>
                  </a:outerShdw>
                </a:effectLst>
                <a:latin typeface="Palatino Linotype" pitchFamily="18" charset="0"/>
                <a:hlinkClick r:id="rId10"/>
              </a:rPr>
              <a:t>http://www.escience.cn/people/jianli/index.html</a:t>
            </a:r>
            <a:endParaRPr lang="en-US" altLang="zh-CN" sz="1500" dirty="0" smtClean="0">
              <a:effectLst>
                <a:outerShdw blurRad="38100" dist="38100" dir="2700000" algn="tl">
                  <a:srgbClr val="000000">
                    <a:alpha val="43137"/>
                  </a:srgbClr>
                </a:outerShdw>
              </a:effectLst>
              <a:latin typeface="Palatino Linotype" pitchFamily="18" charset="0"/>
            </a:endParaRPr>
          </a:p>
          <a:p>
            <a:pPr lvl="0">
              <a:spcBef>
                <a:spcPct val="20000"/>
              </a:spcBef>
            </a:pPr>
            <a:r>
              <a:rPr kumimoji="0" lang="en-US" altLang="zh-CN" sz="15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 </a:t>
            </a:r>
            <a:r>
              <a:rPr lang="en-US" altLang="zh-CN" sz="1500" dirty="0" smtClean="0">
                <a:effectLst>
                  <a:outerShdw blurRad="38100" dist="38100" dir="2700000" algn="tl">
                    <a:srgbClr val="000000">
                      <a:alpha val="43137"/>
                    </a:srgbClr>
                  </a:outerShdw>
                </a:effectLst>
                <a:latin typeface="Palatino Linotype" pitchFamily="18" charset="0"/>
              </a:rPr>
              <a:t>                     </a:t>
            </a:r>
            <a:r>
              <a:rPr lang="en-US" altLang="zh-CN" sz="1500" dirty="0" smtClean="0">
                <a:effectLst>
                  <a:outerShdw blurRad="38100" dist="38100" dir="2700000" algn="tl">
                    <a:srgbClr val="000000">
                      <a:alpha val="43137"/>
                    </a:srgbClr>
                  </a:outerShdw>
                </a:effectLst>
                <a:latin typeface="Palatino Linotype" pitchFamily="18" charset="0"/>
                <a:hlinkClick r:id="rId11"/>
              </a:rPr>
              <a:t>https://sites.google.com/site/jianlinudt/</a:t>
            </a:r>
            <a:endParaRPr lang="en-US" altLang="zh-CN" sz="1500" dirty="0" smtClean="0">
              <a:effectLst>
                <a:outerShdw blurRad="38100" dist="38100" dir="2700000" algn="tl">
                  <a:srgbClr val="000000">
                    <a:alpha val="43137"/>
                  </a:srgbClr>
                </a:outerShdw>
              </a:effectLst>
              <a:latin typeface="Palatino Linotype" pitchFamily="18" charset="0"/>
            </a:endParaRPr>
          </a:p>
          <a:p>
            <a:pPr lvl="0">
              <a:spcBef>
                <a:spcPct val="20000"/>
              </a:spcBef>
            </a:pPr>
            <a:endParaRPr kumimoji="0" lang="en-US" altLang="zh-CN" sz="15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059" name="AutoShape 35" descr="http://image32.360doc.com/DownloadImg/2011/07/2616/14729915_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061" name="Picture 37"/>
          <p:cNvPicPr>
            <a:picLocks noChangeAspect="1" noChangeArrowheads="1"/>
          </p:cNvPicPr>
          <p:nvPr/>
        </p:nvPicPr>
        <p:blipFill>
          <a:blip r:embed="rId12" cstate="print"/>
          <a:srcRect/>
          <a:stretch>
            <a:fillRect/>
          </a:stretch>
        </p:blipFill>
        <p:spPr bwMode="auto">
          <a:xfrm>
            <a:off x="7092280" y="0"/>
            <a:ext cx="2052000" cy="1224000"/>
          </a:xfrm>
          <a:prstGeom prst="rect">
            <a:avLst/>
          </a:prstGeom>
          <a:noFill/>
          <a:ln w="9525">
            <a:noFill/>
            <a:miter lim="800000"/>
            <a:headEnd/>
            <a:tailEnd/>
          </a:ln>
        </p:spPr>
      </p:pic>
      <p:pic>
        <p:nvPicPr>
          <p:cNvPr id="1039" name="Picture 15"/>
          <p:cNvPicPr>
            <a:picLocks noChangeAspect="1" noChangeArrowheads="1"/>
          </p:cNvPicPr>
          <p:nvPr/>
        </p:nvPicPr>
        <p:blipFill>
          <a:blip r:embed="rId13" cstate="print"/>
          <a:srcRect/>
          <a:stretch>
            <a:fillRect/>
          </a:stretch>
        </p:blipFill>
        <p:spPr bwMode="auto">
          <a:xfrm>
            <a:off x="6788760" y="0"/>
            <a:ext cx="879584" cy="1224000"/>
          </a:xfrm>
          <a:prstGeom prst="rect">
            <a:avLst/>
          </a:prstGeom>
          <a:noFill/>
          <a:ln w="9525">
            <a:noFill/>
            <a:miter lim="800000"/>
            <a:headEnd/>
            <a:tailEnd/>
          </a:ln>
        </p:spPr>
      </p:pic>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9/48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Research on saliency (important regions)</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1214422"/>
            <a:ext cx="822960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dirty="0" smtClean="0"/>
              <a:t> </a:t>
            </a: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Does Pure bottom-up attention exist?</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What we want Bottom-up model predict?</a:t>
            </a:r>
          </a:p>
          <a:p>
            <a:r>
              <a:rPr lang="en-US" altLang="zh-CN" sz="3200" dirty="0" smtClean="0"/>
              <a:t>     - Interesting regions driven by low level feature?</a:t>
            </a:r>
          </a:p>
          <a:p>
            <a:r>
              <a:rPr lang="en-US" altLang="zh-CN" sz="3200" dirty="0" smtClean="0"/>
              <a:t>     - Objects?</a:t>
            </a:r>
          </a:p>
          <a:p>
            <a:r>
              <a:rPr lang="en-US" altLang="zh-CN" sz="3200" dirty="0" smtClean="0"/>
              <a:t>     - Semantic results?</a:t>
            </a:r>
          </a:p>
          <a:p>
            <a:endParaRPr lang="en-US" altLang="zh-CN" sz="3200" dirty="0" smtClean="0"/>
          </a:p>
          <a:p>
            <a:endParaRPr lang="en-US" altLang="zh-CN" sz="3200" dirty="0" smtClean="0"/>
          </a:p>
          <a:p>
            <a:endParaRPr lang="zh-CN" altLang="en-US" sz="3200" dirty="0" smtClean="0"/>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8"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9552" y="4509120"/>
            <a:ext cx="3888432" cy="369332"/>
          </a:xfrm>
          <a:prstGeom prst="rect">
            <a:avLst/>
          </a:prstGeom>
        </p:spPr>
        <p:txBody>
          <a:bodyPr wrap="square">
            <a:spAutoFit/>
          </a:bodyPr>
          <a:lstStyle/>
          <a:p>
            <a:r>
              <a:rPr lang="en-US" altLang="zh-CN" dirty="0" smtClean="0">
                <a:latin typeface="Arial" pitchFamily="34" charset="0"/>
                <a:cs typeface="Arial" pitchFamily="34" charset="0"/>
              </a:rPr>
              <a:t>Type I cells with </a:t>
            </a:r>
            <a:r>
              <a:rPr lang="en-US" altLang="zh-CN" dirty="0" smtClean="0">
                <a:solidFill>
                  <a:srgbClr val="C00000"/>
                </a:solidFill>
                <a:latin typeface="Arial" pitchFamily="34" charset="0"/>
                <a:cs typeface="Arial" pitchFamily="34" charset="0"/>
              </a:rPr>
              <a:t>centre-surround</a:t>
            </a:r>
            <a:r>
              <a:rPr lang="en-US" altLang="zh-CN" dirty="0" smtClean="0">
                <a:latin typeface="Arial" pitchFamily="34" charset="0"/>
                <a:cs typeface="Arial" pitchFamily="34" charset="0"/>
              </a:rPr>
              <a:t> RF</a:t>
            </a:r>
            <a:endParaRPr lang="zh-CN" altLang="en-US" dirty="0">
              <a:latin typeface="Arial" pitchFamily="34" charset="0"/>
              <a:cs typeface="Arial" pitchFamily="34" charset="0"/>
            </a:endParaRPr>
          </a:p>
        </p:txBody>
      </p:sp>
      <p:pic>
        <p:nvPicPr>
          <p:cNvPr id="1028" name="Picture 4"/>
          <p:cNvPicPr>
            <a:picLocks noChangeAspect="1" noChangeArrowheads="1"/>
          </p:cNvPicPr>
          <p:nvPr/>
        </p:nvPicPr>
        <p:blipFill>
          <a:blip r:embed="rId3" cstate="print"/>
          <a:srcRect/>
          <a:stretch>
            <a:fillRect/>
          </a:stretch>
        </p:blipFill>
        <p:spPr bwMode="auto">
          <a:xfrm>
            <a:off x="611560" y="1916832"/>
            <a:ext cx="3505200" cy="2638425"/>
          </a:xfrm>
          <a:prstGeom prst="rect">
            <a:avLst/>
          </a:prstGeom>
          <a:noFill/>
          <a:ln w="9525">
            <a:noFill/>
            <a:miter lim="800000"/>
            <a:headEnd/>
            <a:tailEnd/>
          </a:ln>
        </p:spPr>
      </p:pic>
      <p:sp>
        <p:nvSpPr>
          <p:cNvPr id="9" name="矩形 8"/>
          <p:cNvSpPr/>
          <p:nvPr/>
        </p:nvSpPr>
        <p:spPr>
          <a:xfrm>
            <a:off x="4572000" y="4509120"/>
            <a:ext cx="4572000" cy="369332"/>
          </a:xfrm>
          <a:prstGeom prst="rect">
            <a:avLst/>
          </a:prstGeom>
        </p:spPr>
        <p:txBody>
          <a:bodyPr>
            <a:spAutoFit/>
          </a:bodyPr>
          <a:lstStyle/>
          <a:p>
            <a:r>
              <a:rPr lang="en-US" altLang="zh-CN" dirty="0" smtClean="0"/>
              <a:t>double-opponent </a:t>
            </a:r>
            <a:r>
              <a:rPr lang="en-US" altLang="zh-CN" dirty="0" err="1" smtClean="0"/>
              <a:t>double-opponent</a:t>
            </a:r>
            <a:r>
              <a:rPr lang="en-US" altLang="zh-CN" dirty="0" smtClean="0"/>
              <a:t> cells in V1</a:t>
            </a:r>
            <a:endParaRPr lang="zh-CN" altLang="en-US" dirty="0"/>
          </a:p>
        </p:txBody>
      </p:sp>
      <p:pic>
        <p:nvPicPr>
          <p:cNvPr id="1029" name="Picture 5"/>
          <p:cNvPicPr>
            <a:picLocks noChangeAspect="1" noChangeArrowheads="1"/>
          </p:cNvPicPr>
          <p:nvPr/>
        </p:nvPicPr>
        <p:blipFill>
          <a:blip r:embed="rId4" cstate="print"/>
          <a:srcRect/>
          <a:stretch>
            <a:fillRect/>
          </a:stretch>
        </p:blipFill>
        <p:spPr bwMode="auto">
          <a:xfrm>
            <a:off x="4499992" y="1916832"/>
            <a:ext cx="4343400" cy="2647950"/>
          </a:xfrm>
          <a:prstGeom prst="rect">
            <a:avLst/>
          </a:prstGeom>
          <a:noFill/>
          <a:ln w="9525">
            <a:noFill/>
            <a:miter lim="800000"/>
            <a:headEnd/>
            <a:tailEnd/>
          </a:ln>
        </p:spPr>
      </p:pic>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Centre-surround mechanism</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1214422"/>
            <a:ext cx="8678198" cy="4158794"/>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Mimic the Excitation-inhabitation mechanism </a:t>
            </a:r>
          </a:p>
          <a:p>
            <a:r>
              <a:rPr lang="en-US" altLang="zh-CN" sz="3200" dirty="0" smtClean="0"/>
              <a:t>     - Center-surround like structure in LGN, V1…</a:t>
            </a: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4" name="圆角矩形 13"/>
          <p:cNvSpPr/>
          <p:nvPr/>
        </p:nvSpPr>
        <p:spPr>
          <a:xfrm>
            <a:off x="1043608" y="5517232"/>
            <a:ext cx="7429552" cy="71438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altLang="zh-CN" sz="1000" dirty="0" err="1" smtClean="0"/>
              <a:t>Gao</a:t>
            </a:r>
            <a:r>
              <a:rPr lang="en-US" altLang="zh-CN" sz="1000" dirty="0" smtClean="0"/>
              <a:t> S, Yang K, Li C, et al. Color constancy using double-</a:t>
            </a:r>
            <a:r>
              <a:rPr lang="en-US" altLang="zh-CN" sz="1000" dirty="0" err="1" smtClean="0"/>
              <a:t>opponency</a:t>
            </a:r>
            <a:r>
              <a:rPr lang="en-US" altLang="zh-CN" sz="1000" dirty="0" smtClean="0"/>
              <a:t>[J].  To be appear on TPAMI.</a:t>
            </a:r>
          </a:p>
          <a:p>
            <a:endParaRPr lang="en-US" sz="1000" dirty="0" smtClean="0"/>
          </a:p>
          <a:p>
            <a:r>
              <a:rPr lang="en-US" altLang="zh-CN" sz="1000" dirty="0" smtClean="0"/>
              <a:t>Conway B R, </a:t>
            </a:r>
            <a:r>
              <a:rPr lang="en-US" altLang="zh-CN" sz="1000" dirty="0" err="1" smtClean="0"/>
              <a:t>Chatterjee</a:t>
            </a:r>
            <a:r>
              <a:rPr lang="en-US" altLang="zh-CN" sz="1000" dirty="0" smtClean="0"/>
              <a:t> S, Field G D, et al. Advances in color science: from retina to behavior[J]. The Journal of Neuroscience, 2010, 30(45): 14955-14963.</a:t>
            </a:r>
          </a:p>
        </p:txBody>
      </p:sp>
      <p:sp>
        <p:nvSpPr>
          <p:cNvPr id="10"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10/48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3" cstate="print"/>
          <a:srcRect/>
          <a:stretch>
            <a:fillRect/>
          </a:stretch>
        </p:blipFill>
        <p:spPr bwMode="auto">
          <a:xfrm>
            <a:off x="4221063" y="1836718"/>
            <a:ext cx="2943225" cy="1190625"/>
          </a:xfrm>
          <a:prstGeom prst="rect">
            <a:avLst/>
          </a:prstGeom>
          <a:noFill/>
          <a:ln w="9525">
            <a:noFill/>
            <a:miter lim="800000"/>
            <a:headEnd/>
            <a:tailEnd/>
          </a:ln>
        </p:spPr>
      </p:pic>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Centre-surround</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142274" y="1772816"/>
            <a:ext cx="8678198" cy="5688632"/>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Difference of Gaussian</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KL-divergence between center and surround </a:t>
            </a: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3074" name="Picture 2"/>
          <p:cNvPicPr>
            <a:picLocks noChangeAspect="1" noChangeArrowheads="1"/>
          </p:cNvPicPr>
          <p:nvPr/>
        </p:nvPicPr>
        <p:blipFill>
          <a:blip r:embed="rId4" cstate="print"/>
          <a:srcRect/>
          <a:stretch>
            <a:fillRect/>
          </a:stretch>
        </p:blipFill>
        <p:spPr bwMode="auto">
          <a:xfrm>
            <a:off x="755576" y="1980734"/>
            <a:ext cx="3714750" cy="904875"/>
          </a:xfrm>
          <a:prstGeom prst="rect">
            <a:avLst/>
          </a:prstGeom>
          <a:noFill/>
          <a:ln w="9525">
            <a:noFill/>
            <a:miter lim="800000"/>
            <a:headEnd/>
            <a:tailEnd/>
          </a:ln>
        </p:spPr>
      </p:pic>
      <p:sp>
        <p:nvSpPr>
          <p:cNvPr id="15" name="矩形 14"/>
          <p:cNvSpPr/>
          <p:nvPr/>
        </p:nvSpPr>
        <p:spPr>
          <a:xfrm>
            <a:off x="7452320" y="2556798"/>
            <a:ext cx="1404664" cy="261610"/>
          </a:xfrm>
          <a:prstGeom prst="rect">
            <a:avLst/>
          </a:prstGeom>
        </p:spPr>
        <p:txBody>
          <a:bodyPr wrap="square">
            <a:spAutoFit/>
          </a:bodyPr>
          <a:lstStyle/>
          <a:p>
            <a:r>
              <a:rPr lang="en-US" altLang="zh-CN" sz="1100" dirty="0" smtClean="0"/>
              <a:t>(Zhang et.al, 2008)</a:t>
            </a:r>
            <a:endParaRPr lang="zh-CN" altLang="en-US" sz="1100" dirty="0">
              <a:latin typeface="Arial" pitchFamily="34" charset="0"/>
              <a:cs typeface="Arial" pitchFamily="34" charset="0"/>
            </a:endParaRPr>
          </a:p>
        </p:txBody>
      </p:sp>
      <p:pic>
        <p:nvPicPr>
          <p:cNvPr id="3076" name="Picture 4"/>
          <p:cNvPicPr>
            <a:picLocks noChangeAspect="1" noChangeArrowheads="1"/>
          </p:cNvPicPr>
          <p:nvPr/>
        </p:nvPicPr>
        <p:blipFill>
          <a:blip r:embed="rId5" cstate="print"/>
          <a:srcRect/>
          <a:stretch>
            <a:fillRect/>
          </a:stretch>
        </p:blipFill>
        <p:spPr bwMode="auto">
          <a:xfrm>
            <a:off x="323528" y="3060854"/>
            <a:ext cx="8604448" cy="1592282"/>
          </a:xfrm>
          <a:prstGeom prst="rect">
            <a:avLst/>
          </a:prstGeom>
          <a:noFill/>
          <a:ln w="9525">
            <a:noFill/>
            <a:miter lim="800000"/>
            <a:headEnd/>
            <a:tailEnd/>
          </a:ln>
        </p:spPr>
      </p:pic>
      <p:sp>
        <p:nvSpPr>
          <p:cNvPr id="16" name="圆角矩形 15"/>
          <p:cNvSpPr/>
          <p:nvPr/>
        </p:nvSpPr>
        <p:spPr>
          <a:xfrm>
            <a:off x="1043608" y="5445224"/>
            <a:ext cx="7429552" cy="858396"/>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altLang="zh-CN" sz="1000" dirty="0" smtClean="0"/>
              <a:t>Zhang, L., Tong, M. H., Marks, T. K., Shan, H., &amp; Cottrell, G. W. (2008). SUN: A Bayesian framework for saliency using natural statistics. Journal of vision, 8(7), 32.</a:t>
            </a:r>
          </a:p>
          <a:p>
            <a:endParaRPr lang="en-US" altLang="zh-CN" sz="1000" dirty="0" smtClean="0"/>
          </a:p>
          <a:p>
            <a:r>
              <a:rPr lang="en-US" altLang="zh-CN" sz="1000" dirty="0" err="1" smtClean="0"/>
              <a:t>Gao</a:t>
            </a:r>
            <a:r>
              <a:rPr lang="en-US" altLang="zh-CN" sz="1000" dirty="0" smtClean="0"/>
              <a:t> D, </a:t>
            </a:r>
            <a:r>
              <a:rPr lang="en-US" altLang="zh-CN" sz="1000" dirty="0" err="1" smtClean="0"/>
              <a:t>Mahadevan</a:t>
            </a:r>
            <a:r>
              <a:rPr lang="en-US" altLang="zh-CN" sz="1000" dirty="0" smtClean="0"/>
              <a:t> V, </a:t>
            </a:r>
            <a:r>
              <a:rPr lang="en-US" altLang="zh-CN" sz="1000" dirty="0" err="1" smtClean="0"/>
              <a:t>Vasconcelos</a:t>
            </a:r>
            <a:r>
              <a:rPr lang="en-US" altLang="zh-CN" sz="1000" dirty="0" smtClean="0"/>
              <a:t> N. On the plausibility of the </a:t>
            </a:r>
            <a:r>
              <a:rPr lang="en-US" altLang="zh-CN" sz="1000" dirty="0" err="1" smtClean="0"/>
              <a:t>discriminant</a:t>
            </a:r>
            <a:r>
              <a:rPr lang="en-US" altLang="zh-CN" sz="1000" dirty="0" smtClean="0"/>
              <a:t> center-surround hypothesis for visual saliency[J]. Journal of vision, 2008, 8(7): 13.</a:t>
            </a:r>
          </a:p>
          <a:p>
            <a:endParaRPr lang="en-US" altLang="zh-CN" sz="1000" dirty="0" smtClean="0"/>
          </a:p>
        </p:txBody>
      </p:sp>
      <p:sp>
        <p:nvSpPr>
          <p:cNvPr id="14"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7"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11/48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12/48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Centre-surround</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30051" name="Picture 3"/>
          <p:cNvPicPr>
            <a:picLocks noChangeAspect="1" noChangeArrowheads="1"/>
          </p:cNvPicPr>
          <p:nvPr/>
        </p:nvPicPr>
        <p:blipFill>
          <a:blip r:embed="rId3" cstate="print"/>
          <a:srcRect/>
          <a:stretch>
            <a:fillRect/>
          </a:stretch>
        </p:blipFill>
        <p:spPr bwMode="auto">
          <a:xfrm>
            <a:off x="1115616" y="692696"/>
            <a:ext cx="6632569" cy="4957054"/>
          </a:xfrm>
          <a:prstGeom prst="rect">
            <a:avLst/>
          </a:prstGeom>
          <a:noFill/>
          <a:ln w="9525">
            <a:noFill/>
            <a:miter lim="800000"/>
            <a:headEnd/>
            <a:tailEnd/>
          </a:ln>
          <a:effectLst/>
        </p:spPr>
      </p:pic>
      <p:sp>
        <p:nvSpPr>
          <p:cNvPr id="8" name="矩形 7"/>
          <p:cNvSpPr/>
          <p:nvPr/>
        </p:nvSpPr>
        <p:spPr>
          <a:xfrm>
            <a:off x="4500562" y="6310662"/>
            <a:ext cx="2385589" cy="261610"/>
          </a:xfrm>
          <a:prstGeom prst="rect">
            <a:avLst/>
          </a:prstGeom>
        </p:spPr>
        <p:txBody>
          <a:bodyPr wrap="none">
            <a:spAutoFit/>
          </a:bodyPr>
          <a:lstStyle/>
          <a:p>
            <a:pPr>
              <a:spcBef>
                <a:spcPct val="50000"/>
              </a:spcBef>
            </a:pPr>
            <a:r>
              <a:rPr lang="en-US" altLang="zh-CN" sz="1100" dirty="0" err="1" smtClean="0">
                <a:effectLst>
                  <a:outerShdw blurRad="38100" dist="38100" dir="2700000" algn="tl">
                    <a:srgbClr val="000000">
                      <a:alpha val="43137"/>
                    </a:srgbClr>
                  </a:outerShdw>
                </a:effectLst>
                <a:latin typeface="Palatino Linotype" pitchFamily="18" charset="0"/>
              </a:rPr>
              <a:t>Itti</a:t>
            </a:r>
            <a:r>
              <a:rPr lang="en-US" altLang="zh-CN" sz="1100" dirty="0" smtClean="0">
                <a:effectLst>
                  <a:outerShdw blurRad="38100" dist="38100" dir="2700000" algn="tl">
                    <a:srgbClr val="000000">
                      <a:alpha val="43137"/>
                    </a:srgbClr>
                  </a:outerShdw>
                </a:effectLst>
                <a:latin typeface="Palatino Linotype" pitchFamily="18" charset="0"/>
              </a:rPr>
              <a:t>, et.al Nature/ NEUROSCIENCE</a:t>
            </a:r>
          </a:p>
        </p:txBody>
      </p:sp>
      <p:sp>
        <p:nvSpPr>
          <p:cNvPr id="9" name="矩形 8"/>
          <p:cNvSpPr/>
          <p:nvPr/>
        </p:nvSpPr>
        <p:spPr>
          <a:xfrm>
            <a:off x="6215074" y="6318356"/>
            <a:ext cx="2130711" cy="253916"/>
          </a:xfrm>
          <a:prstGeom prst="rect">
            <a:avLst/>
          </a:prstGeom>
        </p:spPr>
        <p:txBody>
          <a:bodyPr wrap="none">
            <a:spAutoFit/>
          </a:bodyPr>
          <a:lstStyle/>
          <a:p>
            <a:pPr>
              <a:spcBef>
                <a:spcPct val="50000"/>
              </a:spcBef>
            </a:pPr>
            <a:r>
              <a:rPr lang="en-US" altLang="zh-CN" sz="1050" dirty="0" smtClean="0">
                <a:effectLst>
                  <a:outerShdw blurRad="38100" dist="38100" dir="2700000" algn="tl">
                    <a:srgbClr val="000000">
                      <a:alpha val="43137"/>
                    </a:srgbClr>
                  </a:outerShdw>
                </a:effectLst>
                <a:latin typeface="Palatino Linotype" pitchFamily="18" charset="0"/>
              </a:rPr>
              <a:t>www.nature.com/reviews/neuro</a:t>
            </a:r>
            <a:endParaRPr lang="zh-CN" altLang="en-US" dirty="0" smtClean="0">
              <a:effectLst>
                <a:outerShdw blurRad="38100" dist="38100" dir="2700000" algn="tl">
                  <a:srgbClr val="000000">
                    <a:alpha val="43137"/>
                  </a:srgbClr>
                </a:outerShdw>
              </a:effectLst>
              <a:latin typeface="Palatino Linotype" pitchFamily="18" charset="0"/>
            </a:endParaRPr>
          </a:p>
        </p:txBody>
      </p:sp>
      <p:pic>
        <p:nvPicPr>
          <p:cNvPr id="7170" name="Picture 2"/>
          <p:cNvPicPr>
            <a:picLocks noChangeAspect="1" noChangeArrowheads="1"/>
          </p:cNvPicPr>
          <p:nvPr/>
        </p:nvPicPr>
        <p:blipFill>
          <a:blip r:embed="rId4" cstate="print"/>
          <a:srcRect/>
          <a:stretch>
            <a:fillRect/>
          </a:stretch>
        </p:blipFill>
        <p:spPr bwMode="auto">
          <a:xfrm>
            <a:off x="2627784" y="5733256"/>
            <a:ext cx="3130302" cy="569146"/>
          </a:xfrm>
          <a:prstGeom prst="rect">
            <a:avLst/>
          </a:prstGeom>
          <a:noFill/>
          <a:ln w="9525">
            <a:noFill/>
            <a:miter lim="800000"/>
            <a:headEnd/>
            <a:tailEnd/>
          </a:ln>
        </p:spPr>
      </p:pic>
      <p:sp>
        <p:nvSpPr>
          <p:cNvPr id="11"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9057184"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Modeling in spatial domain or frequency domain?</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1052736"/>
            <a:ext cx="8929718" cy="4464496"/>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Typically, saliency can be computed spatially</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 </a:t>
            </a:r>
            <a:r>
              <a:rPr lang="en-US" altLang="zh-CN" sz="3200" dirty="0" err="1" smtClean="0"/>
              <a:t>Itti’s</a:t>
            </a:r>
            <a:r>
              <a:rPr lang="en-US" altLang="zh-CN" sz="3200" dirty="0" smtClean="0"/>
              <a:t> model </a:t>
            </a:r>
            <a:r>
              <a:rPr lang="en-US" altLang="zh-CN" sz="1400" dirty="0" smtClean="0"/>
              <a:t>(</a:t>
            </a:r>
            <a:r>
              <a:rPr lang="en-US" altLang="zh-CN" sz="1400" dirty="0" err="1" smtClean="0"/>
              <a:t>Itti</a:t>
            </a:r>
            <a:r>
              <a:rPr lang="en-US" altLang="zh-CN" sz="1400" dirty="0" smtClean="0"/>
              <a:t> et.al, 1998)</a:t>
            </a:r>
          </a:p>
          <a:p>
            <a:r>
              <a:rPr lang="en-US" altLang="zh-CN" sz="3200" dirty="0" smtClean="0"/>
              <a:t>     - AIM </a:t>
            </a:r>
            <a:r>
              <a:rPr lang="en-US" altLang="zh-CN" sz="1400" dirty="0" smtClean="0"/>
              <a:t>(N Bruce and J </a:t>
            </a:r>
            <a:r>
              <a:rPr lang="en-US" altLang="zh-CN" sz="1400" dirty="0" err="1" smtClean="0"/>
              <a:t>Tsotsos</a:t>
            </a:r>
            <a:r>
              <a:rPr lang="en-US" altLang="zh-CN" sz="1400" dirty="0" smtClean="0"/>
              <a:t>, 2007)</a:t>
            </a:r>
          </a:p>
          <a:p>
            <a:r>
              <a:rPr lang="en-US" altLang="zh-CN" sz="3200" dirty="0" smtClean="0"/>
              <a:t>     - SUN </a:t>
            </a:r>
            <a:r>
              <a:rPr lang="en-US" altLang="zh-CN" sz="1400" dirty="0" smtClean="0"/>
              <a:t>(Zhang et.al, 2008)</a:t>
            </a:r>
            <a:endParaRPr lang="en-US" altLang="zh-CN" sz="3200" dirty="0" smtClean="0"/>
          </a:p>
          <a:p>
            <a:r>
              <a:rPr lang="en-US" altLang="zh-CN" sz="3200" dirty="0" smtClean="0"/>
              <a:t>     - </a:t>
            </a:r>
            <a:r>
              <a:rPr lang="en-US" altLang="zh-CN" sz="3200" dirty="0" err="1" smtClean="0"/>
              <a:t>Gao’s</a:t>
            </a:r>
            <a:r>
              <a:rPr lang="en-US" altLang="zh-CN" sz="3200" dirty="0" smtClean="0"/>
              <a:t> model </a:t>
            </a:r>
            <a:r>
              <a:rPr lang="en-US" altLang="zh-CN" sz="1400" dirty="0" smtClean="0"/>
              <a:t>(D </a:t>
            </a:r>
            <a:r>
              <a:rPr lang="en-US" altLang="zh-CN" sz="1400" dirty="0" err="1" smtClean="0"/>
              <a:t>Gao</a:t>
            </a:r>
            <a:r>
              <a:rPr lang="en-US" altLang="zh-CN" sz="1400" dirty="0" smtClean="0"/>
              <a:t> et. al, 2008)</a:t>
            </a:r>
          </a:p>
          <a:p>
            <a:endParaRPr lang="en-US" altLang="zh-CN" sz="1400" dirty="0" smtClean="0"/>
          </a:p>
          <a:p>
            <a:endParaRPr lang="en-US" altLang="zh-CN" sz="1400" dirty="0" smtClean="0"/>
          </a:p>
          <a:p>
            <a:pPr marL="342900" indent="-342900">
              <a:spcBef>
                <a:spcPct val="20000"/>
              </a:spcBef>
              <a:buClr>
                <a:srgbClr val="7030A0"/>
              </a:buClr>
              <a:buSzPct val="75000"/>
              <a:buFont typeface="Wingdings" pitchFamily="2" charset="2"/>
              <a:buChar char="n"/>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Contrast range (size of RF) could be controlled by scale selection</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0"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13/48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9057184"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Modeling in spatial domain or frequency domain?</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1052736"/>
            <a:ext cx="8929718" cy="4464496"/>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Frequency domain method</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 Spectral Residual </a:t>
            </a:r>
            <a:r>
              <a:rPr lang="en-US" altLang="zh-CN" sz="1400" dirty="0" smtClean="0"/>
              <a:t>(X </a:t>
            </a:r>
            <a:r>
              <a:rPr lang="en-US" altLang="zh-CN" sz="1400" dirty="0" err="1" smtClean="0"/>
              <a:t>Hou</a:t>
            </a:r>
            <a:r>
              <a:rPr lang="en-US" altLang="zh-CN" sz="1400" dirty="0" smtClean="0"/>
              <a:t>, L Zhang, 2007)</a:t>
            </a:r>
          </a:p>
          <a:p>
            <a:r>
              <a:rPr lang="en-US" altLang="zh-CN" sz="3200" dirty="0" smtClean="0"/>
              <a:t>     - PQFT </a:t>
            </a:r>
            <a:r>
              <a:rPr lang="en-US" altLang="zh-CN" sz="1400" dirty="0" smtClean="0"/>
              <a:t>(C </a:t>
            </a:r>
            <a:r>
              <a:rPr lang="en-US" altLang="zh-CN" sz="1400" dirty="0" err="1" smtClean="0"/>
              <a:t>Guo</a:t>
            </a:r>
            <a:r>
              <a:rPr lang="en-US" altLang="zh-CN" sz="1400" dirty="0" smtClean="0"/>
              <a:t> et. al, 2008)</a:t>
            </a:r>
          </a:p>
          <a:p>
            <a:r>
              <a:rPr lang="en-US" altLang="zh-CN" sz="3200" dirty="0" smtClean="0"/>
              <a:t>     - HFT </a:t>
            </a:r>
            <a:r>
              <a:rPr lang="en-US" altLang="zh-CN" sz="1400" dirty="0" smtClean="0"/>
              <a:t>(J Li et. al, 2013)</a:t>
            </a:r>
            <a:endParaRPr lang="en-US" altLang="zh-CN" sz="3200" dirty="0" smtClean="0"/>
          </a:p>
          <a:p>
            <a:r>
              <a:rPr lang="en-US" altLang="zh-CN" sz="3200" dirty="0" smtClean="0"/>
              <a:t>     </a:t>
            </a:r>
            <a:endParaRPr lang="en-US" altLang="zh-CN" sz="1400" dirty="0" smtClean="0"/>
          </a:p>
          <a:p>
            <a:endParaRPr lang="en-US" altLang="zh-CN" sz="1400" dirty="0" smtClean="0"/>
          </a:p>
          <a:p>
            <a:pPr marL="342900" indent="-342900">
              <a:spcBef>
                <a:spcPct val="20000"/>
              </a:spcBef>
              <a:buClr>
                <a:srgbClr val="7030A0"/>
              </a:buClr>
              <a:buSzPct val="75000"/>
              <a:buFont typeface="Wingdings" pitchFamily="2" charset="2"/>
              <a:buChar char="n"/>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Fourier Transform (FFT) is typically used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5" name="矩形 4"/>
          <p:cNvSpPr/>
          <p:nvPr/>
        </p:nvSpPr>
        <p:spPr>
          <a:xfrm>
            <a:off x="3639693" y="3244334"/>
            <a:ext cx="1864613" cy="369332"/>
          </a:xfrm>
          <a:prstGeom prst="rect">
            <a:avLst/>
          </a:prstGeom>
        </p:spPr>
        <p:txBody>
          <a:bodyPr wrap="none">
            <a:spAutoFit/>
          </a:bodyPr>
          <a:lstStyle/>
          <a:p>
            <a:r>
              <a:rPr lang="en-US" altLang="zh-CN"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Centre-surround</a:t>
            </a:r>
            <a:endParaRPr lang="zh-CN" altLang="en-US" dirty="0"/>
          </a:p>
        </p:txBody>
      </p:sp>
      <p:sp>
        <p:nvSpPr>
          <p:cNvPr id="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7"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14/48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9057184"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Modeling in spatial domain or frequency domain?</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548680"/>
            <a:ext cx="8929718" cy="4464496"/>
          </a:xfrm>
          <a:prstGeom prst="rect">
            <a:avLst/>
          </a:prstGeom>
        </p:spPr>
        <p:txBody>
          <a:bodyPr vert="horz" lIns="91440" tIns="45720" rIns="91440" bIns="45720" rtlCol="0" anchor="ctr">
            <a:normAutofit fontScale="97500" lnSpcReduction="100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Spectral Residual (SR)</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en-US" altLang="zh-CN" sz="1400" dirty="0" smtClean="0"/>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6" name="Picture 2"/>
          <p:cNvPicPr>
            <a:picLocks noChangeAspect="1" noChangeArrowheads="1"/>
          </p:cNvPicPr>
          <p:nvPr/>
        </p:nvPicPr>
        <p:blipFill>
          <a:blip r:embed="rId3" cstate="print"/>
          <a:srcRect/>
          <a:stretch>
            <a:fillRect/>
          </a:stretch>
        </p:blipFill>
        <p:spPr bwMode="auto">
          <a:xfrm>
            <a:off x="834874" y="3356992"/>
            <a:ext cx="8129614" cy="3030777"/>
          </a:xfrm>
          <a:prstGeom prst="rect">
            <a:avLst/>
          </a:prstGeom>
          <a:noFill/>
          <a:ln w="9525">
            <a:noFill/>
            <a:miter lim="800000"/>
            <a:headEnd/>
            <a:tailEnd/>
          </a:ln>
          <a:effectLst/>
        </p:spPr>
      </p:pic>
      <p:sp>
        <p:nvSpPr>
          <p:cNvPr id="8" name="TextBox 7"/>
          <p:cNvSpPr txBox="1"/>
          <p:nvPr/>
        </p:nvSpPr>
        <p:spPr>
          <a:xfrm>
            <a:off x="0" y="2276872"/>
            <a:ext cx="8017155" cy="1169551"/>
          </a:xfrm>
          <a:prstGeom prst="rect">
            <a:avLst/>
          </a:prstGeom>
          <a:noFill/>
        </p:spPr>
        <p:txBody>
          <a:bodyPr wrap="square" rtlCol="0">
            <a:spAutoFit/>
          </a:bodyPr>
          <a:lstStyle/>
          <a:p>
            <a:pPr marL="228600" indent="-228600">
              <a:buFont typeface="+mj-lt"/>
              <a:buAutoNum type="arabicPeriod"/>
            </a:pPr>
            <a:r>
              <a:rPr lang="en-US" sz="1400" dirty="0" err="1">
                <a:latin typeface="Courier New" pitchFamily="49" charset="0"/>
                <a:cs typeface="Courier New" pitchFamily="49" charset="0"/>
              </a:rPr>
              <a:t>myFFT</a:t>
            </a:r>
            <a:r>
              <a:rPr lang="en-US" sz="1400" dirty="0">
                <a:latin typeface="Courier New" pitchFamily="49" charset="0"/>
                <a:cs typeface="Courier New" pitchFamily="49" charset="0"/>
              </a:rPr>
              <a:t> = fft2(</a:t>
            </a:r>
            <a:r>
              <a:rPr lang="en-US" sz="1400" dirty="0" err="1">
                <a:latin typeface="Courier New" pitchFamily="49" charset="0"/>
                <a:cs typeface="Courier New" pitchFamily="49" charset="0"/>
              </a:rPr>
              <a:t>inImg</a:t>
            </a:r>
            <a:r>
              <a:rPr lang="en-US" sz="1400" dirty="0" smtClean="0">
                <a:latin typeface="Courier New" pitchFamily="49" charset="0"/>
                <a:cs typeface="Courier New" pitchFamily="49" charset="0"/>
              </a:rPr>
              <a:t>);</a:t>
            </a:r>
          </a:p>
          <a:p>
            <a:pPr marL="228600" indent="-228600">
              <a:buFont typeface="+mj-lt"/>
              <a:buAutoNum type="arabicPeriod"/>
            </a:pPr>
            <a:r>
              <a:rPr lang="en-US" sz="1400" dirty="0" err="1" smtClean="0">
                <a:latin typeface="Courier New" pitchFamily="49" charset="0"/>
                <a:cs typeface="Courier New" pitchFamily="49" charset="0"/>
              </a:rPr>
              <a:t>myLAmp</a:t>
            </a:r>
            <a:r>
              <a:rPr lang="en-US" sz="1400" dirty="0" smtClean="0">
                <a:latin typeface="Courier New" pitchFamily="49" charset="0"/>
                <a:cs typeface="Courier New" pitchFamily="49" charset="0"/>
              </a:rPr>
              <a:t> </a:t>
            </a:r>
            <a:r>
              <a:rPr lang="en-US" sz="1400" dirty="0">
                <a:latin typeface="Courier New" pitchFamily="49" charset="0"/>
                <a:cs typeface="Courier New" pitchFamily="49" charset="0"/>
              </a:rPr>
              <a:t>= log(abs(</a:t>
            </a:r>
            <a:r>
              <a:rPr lang="en-US" sz="1400" dirty="0" err="1">
                <a:latin typeface="Courier New" pitchFamily="49" charset="0"/>
                <a:cs typeface="Courier New" pitchFamily="49" charset="0"/>
              </a:rPr>
              <a:t>myFFT</a:t>
            </a:r>
            <a:r>
              <a:rPr lang="en-US" sz="1400" dirty="0" smtClean="0">
                <a:latin typeface="Courier New" pitchFamily="49" charset="0"/>
                <a:cs typeface="Courier New" pitchFamily="49" charset="0"/>
              </a:rPr>
              <a:t>));</a:t>
            </a:r>
          </a:p>
          <a:p>
            <a:pPr marL="228600" indent="-228600">
              <a:buFont typeface="+mj-lt"/>
              <a:buAutoNum type="arabicPeriod"/>
            </a:pPr>
            <a:r>
              <a:rPr lang="en-US" sz="1400" dirty="0" err="1" smtClean="0">
                <a:latin typeface="Courier New" pitchFamily="49" charset="0"/>
                <a:cs typeface="Courier New" pitchFamily="49" charset="0"/>
              </a:rPr>
              <a:t>myPhase</a:t>
            </a:r>
            <a:r>
              <a:rPr lang="en-US" sz="1400" dirty="0" smtClean="0">
                <a:latin typeface="Courier New" pitchFamily="49" charset="0"/>
                <a:cs typeface="Courier New" pitchFamily="49" charset="0"/>
              </a:rPr>
              <a:t> </a:t>
            </a:r>
            <a:r>
              <a:rPr lang="en-US" sz="1400" dirty="0">
                <a:latin typeface="Courier New" pitchFamily="49" charset="0"/>
                <a:cs typeface="Courier New" pitchFamily="49" charset="0"/>
              </a:rPr>
              <a:t>= angle(</a:t>
            </a:r>
            <a:r>
              <a:rPr lang="en-US" sz="1400" dirty="0" err="1">
                <a:latin typeface="Courier New" pitchFamily="49" charset="0"/>
                <a:cs typeface="Courier New" pitchFamily="49" charset="0"/>
              </a:rPr>
              <a:t>myFFT</a:t>
            </a:r>
            <a:r>
              <a:rPr lang="en-US" sz="1400" dirty="0" smtClean="0">
                <a:latin typeface="Courier New" pitchFamily="49" charset="0"/>
                <a:cs typeface="Courier New" pitchFamily="49" charset="0"/>
              </a:rPr>
              <a:t>);</a:t>
            </a:r>
          </a:p>
          <a:p>
            <a:pPr marL="228600" indent="-228600">
              <a:buFont typeface="+mj-lt"/>
              <a:buAutoNum type="arabicPeriod"/>
            </a:pPr>
            <a:r>
              <a:rPr lang="en-US" sz="1400" b="1" dirty="0" err="1" smtClean="0">
                <a:solidFill>
                  <a:srgbClr val="FF0000"/>
                </a:solidFill>
                <a:latin typeface="Courier New" pitchFamily="49" charset="0"/>
                <a:cs typeface="Courier New" pitchFamily="49" charset="0"/>
              </a:rPr>
              <a:t>mySR</a:t>
            </a:r>
            <a:r>
              <a:rPr lang="en-US" sz="1400" dirty="0" smtClean="0">
                <a:latin typeface="Courier New" pitchFamily="49" charset="0"/>
                <a:cs typeface="Courier New" pitchFamily="49" charset="0"/>
              </a:rPr>
              <a:t> </a:t>
            </a:r>
            <a:r>
              <a:rPr lang="en-US" sz="1400" dirty="0">
                <a:latin typeface="Courier New" pitchFamily="49" charset="0"/>
                <a:cs typeface="Courier New" pitchFamily="49" charset="0"/>
              </a:rPr>
              <a:t>= </a:t>
            </a:r>
            <a:r>
              <a:rPr lang="en-US" sz="1400" dirty="0" err="1" smtClean="0">
                <a:latin typeface="Courier New" pitchFamily="49" charset="0"/>
                <a:cs typeface="Courier New" pitchFamily="49" charset="0"/>
              </a:rPr>
              <a:t>myLAmp</a:t>
            </a:r>
            <a:r>
              <a:rPr lang="en-US" sz="1400" dirty="0" smtClean="0">
                <a:latin typeface="Courier New" pitchFamily="49" charset="0"/>
                <a:cs typeface="Courier New" pitchFamily="49" charset="0"/>
              </a:rPr>
              <a:t> </a:t>
            </a:r>
            <a:r>
              <a:rPr lang="en-US" sz="1400" dirty="0">
                <a:latin typeface="Courier New" pitchFamily="49" charset="0"/>
                <a:cs typeface="Courier New" pitchFamily="49" charset="0"/>
              </a:rPr>
              <a:t>- </a:t>
            </a:r>
            <a:r>
              <a:rPr lang="en-US" sz="1400" dirty="0" err="1" smtClean="0">
                <a:latin typeface="Courier New" pitchFamily="49" charset="0"/>
                <a:cs typeface="Courier New" pitchFamily="49" charset="0"/>
              </a:rPr>
              <a:t>imfilter</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myLAmp</a:t>
            </a:r>
            <a:r>
              <a:rPr lang="en-US" sz="1400" dirty="0" smtClean="0">
                <a:latin typeface="Courier New" pitchFamily="49" charset="0"/>
                <a:cs typeface="Courier New" pitchFamily="49" charset="0"/>
              </a:rPr>
              <a:t>, </a:t>
            </a:r>
            <a:r>
              <a:rPr lang="en-US" sz="1400" dirty="0" err="1">
                <a:latin typeface="Courier New" pitchFamily="49" charset="0"/>
                <a:cs typeface="Courier New" pitchFamily="49" charset="0"/>
              </a:rPr>
              <a:t>fspecial</a:t>
            </a:r>
            <a:r>
              <a:rPr lang="en-US" sz="1400" dirty="0">
                <a:latin typeface="Courier New" pitchFamily="49" charset="0"/>
                <a:cs typeface="Courier New" pitchFamily="49" charset="0"/>
              </a:rPr>
              <a:t>('average', </a:t>
            </a:r>
            <a:r>
              <a:rPr lang="en-US" sz="1400" dirty="0" smtClean="0">
                <a:latin typeface="Courier New" pitchFamily="49" charset="0"/>
                <a:cs typeface="Courier New" pitchFamily="49" charset="0"/>
              </a:rPr>
              <a:t>3));</a:t>
            </a:r>
          </a:p>
          <a:p>
            <a:pPr marL="228600" indent="-228600">
              <a:buFont typeface="+mj-lt"/>
              <a:buAutoNum type="arabicPeriod"/>
            </a:pPr>
            <a:r>
              <a:rPr lang="en-US" sz="1400" dirty="0" err="1" smtClean="0">
                <a:latin typeface="Courier New" pitchFamily="49" charset="0"/>
                <a:cs typeface="Courier New" pitchFamily="49" charset="0"/>
              </a:rPr>
              <a:t>salMap</a:t>
            </a:r>
            <a:r>
              <a:rPr lang="en-US" sz="1400" dirty="0" smtClean="0">
                <a:latin typeface="Courier New" pitchFamily="49" charset="0"/>
                <a:cs typeface="Courier New" pitchFamily="49" charset="0"/>
              </a:rPr>
              <a:t> </a:t>
            </a:r>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abs(ifft2(</a:t>
            </a:r>
            <a:r>
              <a:rPr lang="en-US" sz="1400" dirty="0" err="1" smtClean="0">
                <a:latin typeface="Courier New" pitchFamily="49" charset="0"/>
                <a:cs typeface="Courier New" pitchFamily="49" charset="0"/>
              </a:rPr>
              <a:t>exp</a:t>
            </a:r>
            <a:r>
              <a:rPr lang="en-US" sz="1400" dirty="0" smtClean="0">
                <a:latin typeface="Courier New" pitchFamily="49" charset="0"/>
                <a:cs typeface="Courier New" pitchFamily="49" charset="0"/>
              </a:rPr>
              <a:t>(</a:t>
            </a:r>
            <a:r>
              <a:rPr lang="en-US" sz="1400" b="1" dirty="0" err="1" smtClean="0">
                <a:solidFill>
                  <a:srgbClr val="FF0000"/>
                </a:solidFill>
                <a:latin typeface="Courier New" pitchFamily="49" charset="0"/>
                <a:cs typeface="Courier New" pitchFamily="49" charset="0"/>
              </a:rPr>
              <a:t>mySR</a:t>
            </a:r>
            <a:r>
              <a:rPr lang="en-US" sz="1400" dirty="0" smtClean="0">
                <a:latin typeface="Courier New" pitchFamily="49" charset="0"/>
                <a:cs typeface="Courier New" pitchFamily="49" charset="0"/>
              </a:rPr>
              <a:t> </a:t>
            </a:r>
            <a:r>
              <a:rPr lang="en-US" sz="1400" dirty="0">
                <a:latin typeface="Courier New" pitchFamily="49" charset="0"/>
                <a:cs typeface="Courier New" pitchFamily="49" charset="0"/>
              </a:rPr>
              <a:t>+ </a:t>
            </a:r>
            <a:r>
              <a:rPr lang="en-US" sz="1400" dirty="0" smtClean="0">
                <a:latin typeface="Courier New" pitchFamily="49" charset="0"/>
                <a:cs typeface="Courier New" pitchFamily="49" charset="0"/>
              </a:rPr>
              <a:t>1i*</a:t>
            </a:r>
            <a:r>
              <a:rPr lang="en-US" sz="1400" dirty="0" err="1" smtClean="0">
                <a:latin typeface="Courier New" pitchFamily="49" charset="0"/>
                <a:cs typeface="Courier New" pitchFamily="49" charset="0"/>
              </a:rPr>
              <a:t>myPhase</a:t>
            </a:r>
            <a:r>
              <a:rPr lang="en-US" sz="1400" dirty="0">
                <a:latin typeface="Courier New" pitchFamily="49" charset="0"/>
                <a:cs typeface="Courier New" pitchFamily="49" charset="0"/>
              </a:rPr>
              <a:t>))).^2;</a:t>
            </a:r>
          </a:p>
        </p:txBody>
      </p:sp>
      <p:pic>
        <p:nvPicPr>
          <p:cNvPr id="9" name="Picture 1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0" y="1210261"/>
            <a:ext cx="4030659" cy="948006"/>
          </a:xfrm>
          <a:prstGeom prst="rect">
            <a:avLst/>
          </a:prstGeom>
          <a:ln/>
        </p:spPr>
        <p:style>
          <a:lnRef idx="1">
            <a:schemeClr val="dk1"/>
          </a:lnRef>
          <a:fillRef idx="3">
            <a:schemeClr val="dk1"/>
          </a:fillRef>
          <a:effectRef idx="2">
            <a:schemeClr val="dk1"/>
          </a:effectRef>
          <a:fontRef idx="minor">
            <a:schemeClr val="lt1"/>
          </a:fontRef>
        </p:style>
      </p:pic>
      <p:pic>
        <p:nvPicPr>
          <p:cNvPr id="10" name="Picture 2"/>
          <p:cNvPicPr>
            <a:picLocks noChangeAspect="1" noChangeArrowheads="1"/>
          </p:cNvPicPr>
          <p:nvPr/>
        </p:nvPicPr>
        <p:blipFill>
          <a:blip r:embed="rId5" cstate="print"/>
          <a:srcRect/>
          <a:stretch>
            <a:fillRect/>
          </a:stretch>
        </p:blipFill>
        <p:spPr bwMode="auto">
          <a:xfrm>
            <a:off x="4067944" y="1210261"/>
            <a:ext cx="5072066" cy="944268"/>
          </a:xfrm>
          <a:prstGeom prst="rect">
            <a:avLst/>
          </a:prstGeom>
          <a:noFill/>
          <a:ln w="9525">
            <a:noFill/>
            <a:miter lim="800000"/>
            <a:headEnd/>
            <a:tailEnd/>
          </a:ln>
          <a:effectLst/>
        </p:spPr>
      </p:pic>
      <p:sp>
        <p:nvSpPr>
          <p:cNvPr id="14"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15/48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9057184"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Modeling in spatial domain or frequency domain?</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548680"/>
            <a:ext cx="8929718" cy="4464496"/>
          </a:xfrm>
          <a:prstGeom prst="rect">
            <a:avLst/>
          </a:prstGeom>
        </p:spPr>
        <p:txBody>
          <a:bodyPr vert="horz" lIns="91440" tIns="45720" rIns="91440" bIns="45720" rtlCol="0" anchor="ctr">
            <a:normAutofit fontScale="97500" lnSpcReduction="100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Spectral Residual (SR)</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en-US" altLang="zh-CN" sz="1400" dirty="0" smtClean="0"/>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grpSp>
        <p:nvGrpSpPr>
          <p:cNvPr id="14" name="Group 2"/>
          <p:cNvGrpSpPr/>
          <p:nvPr/>
        </p:nvGrpSpPr>
        <p:grpSpPr>
          <a:xfrm>
            <a:off x="3571868" y="4388696"/>
            <a:ext cx="5424084" cy="2195532"/>
            <a:chOff x="762636" y="3845648"/>
            <a:chExt cx="7117425" cy="2838450"/>
          </a:xfrm>
        </p:grpSpPr>
        <p:pic>
          <p:nvPicPr>
            <p:cNvPr id="15" name="Picture 1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2636" y="3845648"/>
              <a:ext cx="6936773" cy="283845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6" name="Rectangle 21"/>
            <p:cNvSpPr/>
            <p:nvPr/>
          </p:nvSpPr>
          <p:spPr>
            <a:xfrm>
              <a:off x="6462489" y="5183100"/>
              <a:ext cx="1417572" cy="1476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 name="Picture 3"/>
          <p:cNvPicPr>
            <a:picLocks noChangeAspect="1" noChangeArrowheads="1"/>
          </p:cNvPicPr>
          <p:nvPr/>
        </p:nvPicPr>
        <p:blipFill>
          <a:blip r:embed="rId4" cstate="print"/>
          <a:srcRect/>
          <a:stretch>
            <a:fillRect/>
          </a:stretch>
        </p:blipFill>
        <p:spPr bwMode="auto">
          <a:xfrm>
            <a:off x="1214414" y="3745754"/>
            <a:ext cx="6838950" cy="428625"/>
          </a:xfrm>
          <a:prstGeom prst="rect">
            <a:avLst/>
          </a:prstGeom>
          <a:noFill/>
          <a:ln w="9525">
            <a:noFill/>
            <a:miter lim="800000"/>
            <a:headEnd/>
            <a:tailEnd/>
          </a:ln>
          <a:effectLst/>
        </p:spPr>
      </p:pic>
      <p:pic>
        <p:nvPicPr>
          <p:cNvPr id="19" name="Picture 5"/>
          <p:cNvPicPr>
            <a:picLocks noChangeAspect="1" noChangeArrowheads="1"/>
          </p:cNvPicPr>
          <p:nvPr/>
        </p:nvPicPr>
        <p:blipFill>
          <a:blip r:embed="rId5" cstate="print"/>
          <a:srcRect/>
          <a:stretch>
            <a:fillRect/>
          </a:stretch>
        </p:blipFill>
        <p:spPr bwMode="auto">
          <a:xfrm>
            <a:off x="3707904" y="1556792"/>
            <a:ext cx="5133984" cy="1784107"/>
          </a:xfrm>
          <a:prstGeom prst="rect">
            <a:avLst/>
          </a:prstGeom>
          <a:noFill/>
          <a:ln w="9525">
            <a:noFill/>
            <a:miter lim="800000"/>
            <a:headEnd/>
            <a:tailEnd/>
          </a:ln>
          <a:effectLst/>
        </p:spPr>
      </p:pic>
      <p:pic>
        <p:nvPicPr>
          <p:cNvPr id="20" name="Picture 7"/>
          <p:cNvPicPr>
            <a:picLocks noChangeAspect="1" noChangeArrowheads="1"/>
          </p:cNvPicPr>
          <p:nvPr/>
        </p:nvPicPr>
        <p:blipFill>
          <a:blip r:embed="rId6" cstate="print"/>
          <a:srcRect/>
          <a:stretch>
            <a:fillRect/>
          </a:stretch>
        </p:blipFill>
        <p:spPr bwMode="auto">
          <a:xfrm>
            <a:off x="1071538" y="4245820"/>
            <a:ext cx="2258075" cy="2495548"/>
          </a:xfrm>
          <a:prstGeom prst="rect">
            <a:avLst/>
          </a:prstGeom>
          <a:noFill/>
          <a:ln w="9525">
            <a:noFill/>
            <a:miter lim="800000"/>
            <a:headEnd/>
            <a:tailEnd/>
          </a:ln>
          <a:effectLst/>
        </p:spPr>
      </p:pic>
      <p:pic>
        <p:nvPicPr>
          <p:cNvPr id="1026" name="Picture 2"/>
          <p:cNvPicPr>
            <a:picLocks noChangeAspect="1" noChangeArrowheads="1"/>
          </p:cNvPicPr>
          <p:nvPr/>
        </p:nvPicPr>
        <p:blipFill>
          <a:blip r:embed="rId7" cstate="print"/>
          <a:srcRect/>
          <a:stretch>
            <a:fillRect/>
          </a:stretch>
        </p:blipFill>
        <p:spPr bwMode="auto">
          <a:xfrm>
            <a:off x="323528" y="1268760"/>
            <a:ext cx="2808312" cy="2390775"/>
          </a:xfrm>
          <a:prstGeom prst="rect">
            <a:avLst/>
          </a:prstGeom>
          <a:noFill/>
          <a:ln w="9525">
            <a:noFill/>
            <a:miter lim="800000"/>
            <a:headEnd/>
            <a:tailEnd/>
          </a:ln>
        </p:spPr>
      </p:pic>
      <p:sp>
        <p:nvSpPr>
          <p:cNvPr id="21"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22"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16/48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9057184"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Modeling in spatial domain or frequency domain?</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548680"/>
            <a:ext cx="8929718" cy="4464496"/>
          </a:xfrm>
          <a:prstGeom prst="rect">
            <a:avLst/>
          </a:prstGeom>
        </p:spPr>
        <p:txBody>
          <a:bodyPr vert="horz" lIns="91440" tIns="45720" rIns="91440" bIns="45720" rtlCol="0" anchor="ctr">
            <a:normAutofit fontScale="97500" lnSpcReduction="100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HFT: an improved version of SR</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en-US" altLang="zh-CN" sz="1400" dirty="0" smtClean="0"/>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2050" name="Picture 2"/>
          <p:cNvPicPr>
            <a:picLocks noChangeAspect="1" noChangeArrowheads="1"/>
          </p:cNvPicPr>
          <p:nvPr/>
        </p:nvPicPr>
        <p:blipFill>
          <a:blip r:embed="rId3" cstate="print"/>
          <a:srcRect/>
          <a:stretch>
            <a:fillRect/>
          </a:stretch>
        </p:blipFill>
        <p:spPr bwMode="auto">
          <a:xfrm>
            <a:off x="899592" y="1412776"/>
            <a:ext cx="7272808" cy="4292397"/>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827584" y="5661248"/>
            <a:ext cx="3876675" cy="619125"/>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4788024" y="5661248"/>
            <a:ext cx="3962400" cy="638175"/>
          </a:xfrm>
          <a:prstGeom prst="rect">
            <a:avLst/>
          </a:prstGeom>
          <a:noFill/>
          <a:ln w="9525">
            <a:noFill/>
            <a:miter lim="800000"/>
            <a:headEnd/>
            <a:tailEnd/>
          </a:ln>
        </p:spPr>
      </p:pic>
      <p:sp>
        <p:nvSpPr>
          <p:cNvPr id="18"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21"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17/48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0" y="1862494"/>
            <a:ext cx="9144000" cy="4158794"/>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problem</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 Sometimes local contrast yields bad results</a:t>
            </a:r>
          </a:p>
          <a:p>
            <a:endParaRPr lang="en-US" altLang="zh-CN" sz="3200" dirty="0" smtClean="0"/>
          </a:p>
          <a:p>
            <a:r>
              <a:rPr lang="en-US" altLang="zh-CN" sz="3200" dirty="0" smtClean="0"/>
              <a:t> </a:t>
            </a:r>
          </a:p>
          <a:p>
            <a:endParaRPr lang="en-US" altLang="zh-CN" sz="3200" dirty="0" smtClean="0"/>
          </a:p>
          <a:p>
            <a:endParaRPr lang="en-US" altLang="zh-CN" sz="3200" dirty="0" smtClean="0"/>
          </a:p>
          <a:p>
            <a:endParaRPr lang="en-US" altLang="zh-CN" sz="3200" dirty="0" smtClean="0"/>
          </a:p>
          <a:p>
            <a:endParaRPr lang="en-US" altLang="zh-CN" sz="3200" dirty="0" smtClean="0"/>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7" name="矩形 6"/>
          <p:cNvSpPr/>
          <p:nvPr/>
        </p:nvSpPr>
        <p:spPr>
          <a:xfrm>
            <a:off x="6012160" y="3394447"/>
            <a:ext cx="3888432" cy="538609"/>
          </a:xfrm>
          <a:prstGeom prst="rect">
            <a:avLst/>
          </a:prstGeom>
        </p:spPr>
        <p:txBody>
          <a:bodyPr wrap="square">
            <a:spAutoFit/>
          </a:bodyPr>
          <a:lstStyle/>
          <a:p>
            <a:r>
              <a:rPr lang="en-US" altLang="zh-CN" dirty="0" smtClean="0">
                <a:latin typeface="Arial" pitchFamily="34" charset="0"/>
                <a:cs typeface="Arial" pitchFamily="34" charset="0"/>
              </a:rPr>
              <a:t>Original Image</a:t>
            </a:r>
          </a:p>
          <a:p>
            <a:r>
              <a:rPr lang="en-US" altLang="zh-CN" sz="1100" dirty="0" smtClean="0"/>
              <a:t>(Bruce &amp; </a:t>
            </a:r>
            <a:r>
              <a:rPr lang="en-US" altLang="zh-CN" sz="1100" dirty="0" err="1" smtClean="0"/>
              <a:t>Tsotsos</a:t>
            </a:r>
            <a:r>
              <a:rPr lang="en-US" altLang="zh-CN" sz="1100" dirty="0" smtClean="0"/>
              <a:t>, 2006)</a:t>
            </a:r>
            <a:endParaRPr lang="zh-CN" altLang="en-US" sz="1100" dirty="0">
              <a:latin typeface="Arial" pitchFamily="34" charset="0"/>
              <a:cs typeface="Arial" pitchFamily="34" charset="0"/>
            </a:endParaRPr>
          </a:p>
        </p:txBody>
      </p:sp>
      <p:pic>
        <p:nvPicPr>
          <p:cNvPr id="8" name="Picture 2"/>
          <p:cNvPicPr>
            <a:picLocks noChangeAspect="1" noChangeArrowheads="1"/>
          </p:cNvPicPr>
          <p:nvPr/>
        </p:nvPicPr>
        <p:blipFill>
          <a:blip r:embed="rId3" cstate="print"/>
          <a:srcRect/>
          <a:stretch>
            <a:fillRect/>
          </a:stretch>
        </p:blipFill>
        <p:spPr bwMode="auto">
          <a:xfrm>
            <a:off x="1259632" y="2348880"/>
            <a:ext cx="4680000" cy="1596279"/>
          </a:xfrm>
          <a:prstGeom prst="rect">
            <a:avLst/>
          </a:prstGeom>
          <a:noFill/>
          <a:ln w="9525">
            <a:noFill/>
            <a:miter lim="800000"/>
            <a:headEnd/>
            <a:tailEnd/>
          </a:ln>
        </p:spPr>
      </p:pic>
      <p:pic>
        <p:nvPicPr>
          <p:cNvPr id="9" name="Picture 3"/>
          <p:cNvPicPr>
            <a:picLocks noChangeAspect="1" noChangeArrowheads="1"/>
          </p:cNvPicPr>
          <p:nvPr/>
        </p:nvPicPr>
        <p:blipFill>
          <a:blip r:embed="rId4" cstate="print"/>
          <a:srcRect/>
          <a:stretch>
            <a:fillRect/>
          </a:stretch>
        </p:blipFill>
        <p:spPr bwMode="auto">
          <a:xfrm>
            <a:off x="1259632" y="3986996"/>
            <a:ext cx="4680000" cy="1602244"/>
          </a:xfrm>
          <a:prstGeom prst="rect">
            <a:avLst/>
          </a:prstGeom>
          <a:noFill/>
          <a:ln w="9525">
            <a:noFill/>
            <a:miter lim="800000"/>
            <a:headEnd/>
            <a:tailEnd/>
          </a:ln>
        </p:spPr>
      </p:pic>
      <p:sp>
        <p:nvSpPr>
          <p:cNvPr id="14" name="矩形 13"/>
          <p:cNvSpPr/>
          <p:nvPr/>
        </p:nvSpPr>
        <p:spPr>
          <a:xfrm>
            <a:off x="6012160" y="4978623"/>
            <a:ext cx="3888432" cy="538609"/>
          </a:xfrm>
          <a:prstGeom prst="rect">
            <a:avLst/>
          </a:prstGeom>
        </p:spPr>
        <p:txBody>
          <a:bodyPr wrap="square">
            <a:spAutoFit/>
          </a:bodyPr>
          <a:lstStyle/>
          <a:p>
            <a:r>
              <a:rPr lang="en-US" altLang="zh-CN" dirty="0" smtClean="0">
                <a:latin typeface="Arial" pitchFamily="34" charset="0"/>
                <a:cs typeface="Arial" pitchFamily="34" charset="0"/>
              </a:rPr>
              <a:t>Local contrast</a:t>
            </a:r>
          </a:p>
          <a:p>
            <a:r>
              <a:rPr lang="en-US" altLang="zh-CN" sz="1100" dirty="0" smtClean="0"/>
              <a:t>(Zhang et.al, 2008)</a:t>
            </a:r>
            <a:endParaRPr lang="zh-CN" altLang="en-US" sz="1100" dirty="0">
              <a:latin typeface="Arial" pitchFamily="34" charset="0"/>
              <a:cs typeface="Arial" pitchFamily="34" charset="0"/>
            </a:endParaRPr>
          </a:p>
        </p:txBody>
      </p:sp>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6"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18/48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9" name="直接连接符 8"/>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What is attention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7" name="Picture 4" descr="http://www.gzdli.com/propic/2007425144019500.jpg"/>
          <p:cNvPicPr>
            <a:picLocks noChangeAspect="1" noChangeArrowheads="1"/>
          </p:cNvPicPr>
          <p:nvPr/>
        </p:nvPicPr>
        <p:blipFill>
          <a:blip r:embed="rId3" cstate="print">
            <a:extLst>
              <a:ext uri="{28A0092B-C50C-407E-A947-70E740481C1C}">
                <a14:useLocalDpi xmlns:lc="http://schemas.openxmlformats.org/drawingml/2006/lockedCanvas" xmlns:a14="http://schemas.microsoft.com/office/drawing/2010/main" xmlns="" val="0"/>
              </a:ext>
            </a:extLst>
          </a:blip>
          <a:srcRect/>
          <a:stretch>
            <a:fillRect/>
          </a:stretch>
        </p:blipFill>
        <p:spPr bwMode="auto">
          <a:xfrm>
            <a:off x="1571604" y="1571611"/>
            <a:ext cx="1505744" cy="1054021"/>
          </a:xfrm>
          <a:prstGeom prst="rect">
            <a:avLst/>
          </a:prstGeom>
          <a:noFill/>
          <a:extLst>
            <a:ext uri="{909E8E84-426E-40DD-AFC4-6F175D3DCCD1}">
              <a14:hiddenFill xmlns:lc="http://schemas.openxmlformats.org/drawingml/2006/lockedCanvas" xmlns:a14="http://schemas.microsoft.com/office/drawing/2010/main" xmlns="">
                <a:solidFill>
                  <a:srgbClr val="FFFFFF"/>
                </a:solidFill>
              </a14:hiddenFill>
            </a:ext>
          </a:extLst>
        </p:spPr>
      </p:pic>
      <p:sp>
        <p:nvSpPr>
          <p:cNvPr id="8" name="十字形 7"/>
          <p:cNvSpPr/>
          <p:nvPr/>
        </p:nvSpPr>
        <p:spPr>
          <a:xfrm>
            <a:off x="3973717" y="1607147"/>
            <a:ext cx="914400" cy="9144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0" name="Picture 6" descr="http://d.hiphotos.baidu.com/baike/pic/item/f636afc379310a5598dd24fab74543a9832610c6.jpg"/>
          <p:cNvPicPr>
            <a:picLocks noChangeAspect="1" noChangeArrowheads="1"/>
          </p:cNvPicPr>
          <p:nvPr/>
        </p:nvPicPr>
        <p:blipFill>
          <a:blip r:embed="rId4" cstate="print">
            <a:extLst>
              <a:ext uri="{28A0092B-C50C-407E-A947-70E740481C1C}">
                <a14:useLocalDpi xmlns:lc="http://schemas.openxmlformats.org/drawingml/2006/lockedCanvas" xmlns:a14="http://schemas.microsoft.com/office/drawing/2010/main" xmlns="" val="0"/>
              </a:ext>
            </a:extLst>
          </a:blip>
          <a:srcRect/>
          <a:stretch>
            <a:fillRect/>
          </a:stretch>
        </p:blipFill>
        <p:spPr bwMode="auto">
          <a:xfrm>
            <a:off x="5936151" y="1571612"/>
            <a:ext cx="1136179" cy="1054800"/>
          </a:xfrm>
          <a:prstGeom prst="rect">
            <a:avLst/>
          </a:prstGeom>
          <a:noFill/>
          <a:extLst>
            <a:ext uri="{909E8E84-426E-40DD-AFC4-6F175D3DCCD1}">
              <a14:hiddenFill xmlns:lc="http://schemas.openxmlformats.org/drawingml/2006/lockedCanvas" xmlns:a14="http://schemas.microsoft.com/office/drawing/2010/main" xmlns="">
                <a:solidFill>
                  <a:srgbClr val="FFFFFF"/>
                </a:solidFill>
              </a14:hiddenFill>
            </a:ext>
          </a:extLst>
        </p:spPr>
      </p:pic>
      <p:pic>
        <p:nvPicPr>
          <p:cNvPr id="11" name="Picture 8" descr="http://dl.zhishi.sina.com.cn/upload/47/47/94/1161474794.4471687.gif"/>
          <p:cNvPicPr>
            <a:picLocks noChangeAspect="1" noChangeArrowheads="1"/>
          </p:cNvPicPr>
          <p:nvPr/>
        </p:nvPicPr>
        <p:blipFill>
          <a:blip r:embed="rId5" cstate="print">
            <a:extLst>
              <a:ext uri="{28A0092B-C50C-407E-A947-70E740481C1C}">
                <a14:useLocalDpi xmlns:lc="http://schemas.openxmlformats.org/drawingml/2006/lockedCanvas" xmlns:a14="http://schemas.microsoft.com/office/drawing/2010/main" xmlns="" val="0"/>
              </a:ext>
            </a:extLst>
          </a:blip>
          <a:srcRect/>
          <a:stretch>
            <a:fillRect/>
          </a:stretch>
        </p:blipFill>
        <p:spPr bwMode="auto">
          <a:xfrm>
            <a:off x="1571604" y="3643314"/>
            <a:ext cx="1505744" cy="1087016"/>
          </a:xfrm>
          <a:prstGeom prst="rect">
            <a:avLst/>
          </a:prstGeom>
          <a:noFill/>
          <a:extLst>
            <a:ext uri="{909E8E84-426E-40DD-AFC4-6F175D3DCCD1}">
              <a14:hiddenFill xmlns:lc="http://schemas.openxmlformats.org/drawingml/2006/lockedCanvas" xmlns:a14="http://schemas.microsoft.com/office/drawing/2010/main" xmlns="">
                <a:solidFill>
                  <a:srgbClr val="FFFFFF"/>
                </a:solidFill>
              </a14:hiddenFill>
            </a:ext>
          </a:extLst>
        </p:spPr>
      </p:pic>
      <p:pic>
        <p:nvPicPr>
          <p:cNvPr id="14" name="Picture 10" descr="http://t2.gstatic.com/images?q=tbn:ANd9GcSKXw8gVgNaoBK47kO7t17ldhVm2TORuPI8pXE8dUo-yBmGkDqPuA"/>
          <p:cNvPicPr>
            <a:picLocks noChangeAspect="1" noChangeArrowheads="1"/>
          </p:cNvPicPr>
          <p:nvPr/>
        </p:nvPicPr>
        <p:blipFill>
          <a:blip r:embed="rId6" cstate="print">
            <a:extLst>
              <a:ext uri="{28A0092B-C50C-407E-A947-70E740481C1C}">
                <a14:useLocalDpi xmlns:lc="http://schemas.openxmlformats.org/drawingml/2006/lockedCanvas" xmlns:a14="http://schemas.microsoft.com/office/drawing/2010/main" xmlns="" val="0"/>
              </a:ext>
            </a:extLst>
          </a:blip>
          <a:srcRect/>
          <a:stretch>
            <a:fillRect/>
          </a:stretch>
        </p:blipFill>
        <p:spPr bwMode="auto">
          <a:xfrm>
            <a:off x="6007589" y="3658766"/>
            <a:ext cx="1136179" cy="1071563"/>
          </a:xfrm>
          <a:prstGeom prst="rect">
            <a:avLst/>
          </a:prstGeom>
          <a:noFill/>
          <a:extLst>
            <a:ext uri="{909E8E84-426E-40DD-AFC4-6F175D3DCCD1}">
              <a14:hiddenFill xmlns:lc="http://schemas.openxmlformats.org/drawingml/2006/lockedCanvas" xmlns:a14="http://schemas.microsoft.com/office/drawing/2010/main" xmlns="">
                <a:solidFill>
                  <a:srgbClr val="FFFFFF"/>
                </a:solidFill>
              </a14:hiddenFill>
            </a:ext>
          </a:extLst>
        </p:spPr>
      </p:pic>
      <p:sp>
        <p:nvSpPr>
          <p:cNvPr id="15" name="十字形 14"/>
          <p:cNvSpPr/>
          <p:nvPr/>
        </p:nvSpPr>
        <p:spPr>
          <a:xfrm>
            <a:off x="4015316" y="3737026"/>
            <a:ext cx="914400" cy="9144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Rectangle 3"/>
          <p:cNvSpPr txBox="1">
            <a:spLocks noChangeArrowheads="1"/>
          </p:cNvSpPr>
          <p:nvPr/>
        </p:nvSpPr>
        <p:spPr>
          <a:xfrm>
            <a:off x="-214346" y="5286388"/>
            <a:ext cx="9644130" cy="630402"/>
          </a:xfrm>
          <a:prstGeom prst="rect">
            <a:avLst/>
          </a:prstGeom>
          <a:noFill/>
          <a:ln w="19050">
            <a:solidFill>
              <a:srgbClr val="7030A0"/>
            </a:solidFill>
          </a:ln>
        </p:spPr>
        <p:txBody>
          <a:bodyPr vert="horz" lIns="91440" tIns="45720" rIns="91440" bIns="45720" rtlCol="0">
            <a:noAutofit/>
          </a:bodyPr>
          <a:lstStyle/>
          <a:p>
            <a:pPr marL="342900" indent="-342900" algn="ctr">
              <a:spcBef>
                <a:spcPct val="20000"/>
              </a:spcBef>
              <a:buClr>
                <a:srgbClr val="7030A0"/>
              </a:buClr>
              <a:buSzPct val="75000"/>
              <a:buFont typeface="Wingdings" pitchFamily="2" charset="2"/>
              <a:buChar char="n"/>
            </a:pPr>
            <a:r>
              <a:rPr lang="en-US" altLang="zh-CN" sz="2400" b="1" dirty="0" smtClean="0">
                <a:effectLst>
                  <a:outerShdw blurRad="38100" dist="38100" dir="2700000" algn="tl">
                    <a:srgbClr val="000000">
                      <a:alpha val="43137"/>
                    </a:srgbClr>
                  </a:outerShdw>
                </a:effectLst>
                <a:latin typeface="Palatino Linotype" pitchFamily="18" charset="0"/>
              </a:rPr>
              <a:t>The mechanism of human visual attention is very complicated! </a:t>
            </a:r>
          </a:p>
        </p:txBody>
      </p:sp>
      <p:sp>
        <p:nvSpPr>
          <p:cNvPr id="1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1214422"/>
            <a:ext cx="8678198" cy="4158794"/>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How to compute global contrast? </a:t>
            </a:r>
          </a:p>
          <a:p>
            <a:r>
              <a:rPr lang="en-US" altLang="zh-CN" sz="3200" dirty="0" smtClean="0"/>
              <a:t>     - global statistical,  ICA</a:t>
            </a:r>
          </a:p>
          <a:p>
            <a:r>
              <a:rPr lang="en-US" altLang="zh-CN" sz="3200" dirty="0" smtClean="0"/>
              <a:t>     - using a very large scale </a:t>
            </a:r>
          </a:p>
          <a:p>
            <a:endParaRPr lang="en-US" altLang="zh-CN" sz="3200" dirty="0" smtClean="0"/>
          </a:p>
          <a:p>
            <a:endParaRPr lang="en-US" altLang="zh-CN" sz="3200" dirty="0" smtClean="0"/>
          </a:p>
          <a:p>
            <a:endParaRPr lang="en-US" altLang="zh-CN" sz="3200" dirty="0" smtClean="0"/>
          </a:p>
          <a:p>
            <a:endParaRPr lang="en-US" altLang="zh-CN" sz="3200" dirty="0" smtClean="0"/>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0" name="Picture 5"/>
          <p:cNvPicPr>
            <a:picLocks noChangeAspect="1" noChangeArrowheads="1"/>
          </p:cNvPicPr>
          <p:nvPr/>
        </p:nvPicPr>
        <p:blipFill>
          <a:blip r:embed="rId3" cstate="print"/>
          <a:srcRect/>
          <a:stretch>
            <a:fillRect/>
          </a:stretch>
        </p:blipFill>
        <p:spPr bwMode="auto">
          <a:xfrm>
            <a:off x="539552" y="2276872"/>
            <a:ext cx="4610497" cy="3863673"/>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5580112" y="3284984"/>
            <a:ext cx="2873119" cy="1368152"/>
          </a:xfrm>
          <a:prstGeom prst="rect">
            <a:avLst/>
          </a:prstGeom>
          <a:noFill/>
          <a:ln w="9525">
            <a:noFill/>
            <a:miter lim="800000"/>
            <a:headEnd/>
            <a:tailEnd/>
          </a:ln>
        </p:spPr>
      </p:pic>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6"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19/48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9" name="矩形 8"/>
          <p:cNvSpPr/>
          <p:nvPr/>
        </p:nvSpPr>
        <p:spPr>
          <a:xfrm>
            <a:off x="6444208" y="5661248"/>
            <a:ext cx="2304256" cy="261610"/>
          </a:xfrm>
          <a:prstGeom prst="rect">
            <a:avLst/>
          </a:prstGeom>
        </p:spPr>
        <p:txBody>
          <a:bodyPr wrap="square">
            <a:spAutoFit/>
          </a:bodyPr>
          <a:lstStyle/>
          <a:p>
            <a:r>
              <a:rPr lang="en-US" altLang="zh-CN" sz="1100" dirty="0" smtClean="0"/>
              <a:t>(</a:t>
            </a:r>
            <a:r>
              <a:rPr lang="en-US" altLang="zh-CN" sz="1100" dirty="0" err="1" smtClean="0"/>
              <a:t>Itti</a:t>
            </a:r>
            <a:r>
              <a:rPr lang="en-US" altLang="zh-CN" sz="1100" dirty="0" smtClean="0"/>
              <a:t>, et.al, 1998)</a:t>
            </a:r>
            <a:endParaRPr lang="zh-CN" altLang="en-US" sz="11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827584" y="3066296"/>
            <a:ext cx="7820372" cy="3603064"/>
          </a:xfrm>
          <a:prstGeom prst="rect">
            <a:avLst/>
          </a:prstGeom>
          <a:noFill/>
          <a:ln w="9525">
            <a:noFill/>
            <a:miter lim="800000"/>
            <a:headEnd/>
            <a:tailEnd/>
          </a:ln>
        </p:spPr>
      </p:pic>
      <p:pic>
        <p:nvPicPr>
          <p:cNvPr id="6" name="Picture 3"/>
          <p:cNvPicPr>
            <a:picLocks noChangeAspect="1" noChangeArrowheads="1"/>
          </p:cNvPicPr>
          <p:nvPr/>
        </p:nvPicPr>
        <p:blipFill>
          <a:blip r:embed="rId4" cstate="print"/>
          <a:srcRect/>
          <a:stretch>
            <a:fillRect/>
          </a:stretch>
        </p:blipFill>
        <p:spPr bwMode="auto">
          <a:xfrm>
            <a:off x="4788024" y="2593851"/>
            <a:ext cx="3876675" cy="619125"/>
          </a:xfrm>
          <a:prstGeom prst="rect">
            <a:avLst/>
          </a:prstGeom>
          <a:noFill/>
          <a:ln w="9525">
            <a:noFill/>
            <a:miter lim="800000"/>
            <a:headEnd/>
            <a:tailEnd/>
          </a:ln>
        </p:spPr>
      </p:pic>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0" y="2348880"/>
            <a:ext cx="9144000" cy="4392488"/>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Control the contrast scale in frequency domain</a:t>
            </a:r>
            <a:endParaRPr lang="en-US" altLang="zh-CN" sz="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 Fourier basis are not compact support</a:t>
            </a:r>
          </a:p>
          <a:p>
            <a:r>
              <a:rPr lang="en-US" altLang="zh-CN" sz="3200" dirty="0" smtClean="0"/>
              <a:t>     - Can yields global contrast. </a:t>
            </a:r>
          </a:p>
          <a:p>
            <a:r>
              <a:rPr lang="en-US" altLang="zh-CN" sz="3200" dirty="0" smtClean="0"/>
              <a:t>     - Control the scale by adjusting burring kernel parameter </a:t>
            </a:r>
            <a:r>
              <a:rPr lang="en-US" altLang="zh-CN" sz="1400" dirty="0" smtClean="0"/>
              <a:t>(J Li, et al, 2013)</a:t>
            </a:r>
            <a:endParaRPr lang="zh-CN" altLang="en-US" sz="1400" dirty="0" smtClean="0">
              <a:latin typeface="Arial" pitchFamily="34" charset="0"/>
              <a:cs typeface="Arial" pitchFamily="34" charset="0"/>
            </a:endParaRPr>
          </a:p>
          <a:p>
            <a:r>
              <a:rPr lang="en-US" altLang="zh-CN" sz="3200" dirty="0" smtClean="0"/>
              <a:t> </a:t>
            </a:r>
          </a:p>
          <a:p>
            <a:r>
              <a:rPr lang="en-US" altLang="zh-CN" sz="3200" dirty="0" smtClean="0"/>
              <a:t>   </a:t>
            </a:r>
          </a:p>
          <a:p>
            <a:r>
              <a:rPr lang="en-US" altLang="zh-CN" sz="3200" dirty="0" smtClean="0"/>
              <a:t>     </a:t>
            </a:r>
          </a:p>
          <a:p>
            <a:endParaRPr lang="en-US" altLang="zh-CN" sz="3200" dirty="0" smtClean="0"/>
          </a:p>
          <a:p>
            <a:endParaRPr lang="en-US" altLang="zh-CN" sz="3200" dirty="0" smtClean="0"/>
          </a:p>
          <a:p>
            <a:endParaRPr lang="en-US" altLang="zh-CN" sz="3200" dirty="0" smtClean="0"/>
          </a:p>
          <a:p>
            <a:endParaRPr lang="en-US" altLang="zh-CN" sz="3200" dirty="0" smtClean="0"/>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8"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20</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4" name="Picture 2"/>
          <p:cNvPicPr>
            <a:picLocks noChangeAspect="1" noChangeArrowheads="1"/>
          </p:cNvPicPr>
          <p:nvPr/>
        </p:nvPicPr>
        <p:blipFill>
          <a:blip r:embed="rId4" cstate="print"/>
          <a:srcRect/>
          <a:stretch>
            <a:fillRect/>
          </a:stretch>
        </p:blipFill>
        <p:spPr bwMode="auto">
          <a:xfrm>
            <a:off x="142844" y="2214554"/>
            <a:ext cx="4320000" cy="3240000"/>
          </a:xfrm>
          <a:prstGeom prst="rect">
            <a:avLst/>
          </a:prstGeom>
          <a:noFill/>
          <a:ln w="9525">
            <a:noFill/>
            <a:miter lim="800000"/>
            <a:headEnd/>
            <a:tailEnd/>
          </a:ln>
          <a:effectLst/>
        </p:spPr>
      </p:pic>
      <p:pic>
        <p:nvPicPr>
          <p:cNvPr id="5" name="varyingscales 1D.avi">
            <a:hlinkClick r:id="" action="ppaction://media"/>
          </p:cNvPr>
          <p:cNvPicPr>
            <a:picLocks noRot="1" noChangeAspect="1"/>
          </p:cNvPicPr>
          <p:nvPr>
            <a:videoFile r:link="rId1"/>
          </p:nvPr>
        </p:nvPicPr>
        <p:blipFill>
          <a:blip r:embed="rId5" cstate="print"/>
          <a:stretch>
            <a:fillRect/>
          </a:stretch>
        </p:blipFill>
        <p:spPr>
          <a:xfrm>
            <a:off x="4395404" y="2214554"/>
            <a:ext cx="4320000" cy="3240000"/>
          </a:xfrm>
          <a:prstGeom prst="rect">
            <a:avLst/>
          </a:prstGeom>
        </p:spPr>
      </p:pic>
      <p:sp>
        <p:nvSpPr>
          <p:cNvPr id="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7"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21</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p:cTn id="12"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7" name="图片 6" descr="Image_1.jpg"/>
          <p:cNvPicPr>
            <a:picLocks noChangeAspect="1"/>
          </p:cNvPicPr>
          <p:nvPr/>
        </p:nvPicPr>
        <p:blipFill>
          <a:blip r:embed="rId4" cstate="print"/>
          <a:stretch>
            <a:fillRect/>
          </a:stretch>
        </p:blipFill>
        <p:spPr>
          <a:xfrm>
            <a:off x="214282" y="2000240"/>
            <a:ext cx="4320000" cy="3240000"/>
          </a:xfrm>
          <a:prstGeom prst="rect">
            <a:avLst/>
          </a:prstGeom>
        </p:spPr>
      </p:pic>
      <p:pic>
        <p:nvPicPr>
          <p:cNvPr id="8" name="varingscale flower1.avi">
            <a:hlinkClick r:id="" action="ppaction://media"/>
          </p:cNvPr>
          <p:cNvPicPr>
            <a:picLocks noRot="1" noChangeAspect="1"/>
          </p:cNvPicPr>
          <p:nvPr>
            <a:videoFile r:link="rId1"/>
          </p:nvPr>
        </p:nvPicPr>
        <p:blipFill>
          <a:blip r:embed="rId5" cstate="print"/>
          <a:stretch>
            <a:fillRect/>
          </a:stretch>
        </p:blipFill>
        <p:spPr>
          <a:xfrm>
            <a:off x="4643438" y="2000240"/>
            <a:ext cx="4320000" cy="3240000"/>
          </a:xfrm>
          <a:prstGeom prst="rect">
            <a:avLst/>
          </a:prstGeom>
        </p:spPr>
      </p:pic>
      <p:sp>
        <p:nvSpPr>
          <p:cNvPr id="9"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0"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22</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p:cTn id="12"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4" name="varing scale flower2.avi">
            <a:hlinkClick r:id="" action="ppaction://media"/>
          </p:cNvPr>
          <p:cNvPicPr>
            <a:picLocks noRot="1" noChangeAspect="1"/>
          </p:cNvPicPr>
          <p:nvPr>
            <a:videoFile r:link="rId1"/>
          </p:nvPr>
        </p:nvPicPr>
        <p:blipFill>
          <a:blip r:embed="rId4" cstate="print"/>
          <a:stretch>
            <a:fillRect/>
          </a:stretch>
        </p:blipFill>
        <p:spPr>
          <a:xfrm>
            <a:off x="4644008" y="2204864"/>
            <a:ext cx="4320000" cy="3240000"/>
          </a:xfrm>
          <a:prstGeom prst="rect">
            <a:avLst/>
          </a:prstGeom>
        </p:spPr>
      </p:pic>
      <p:pic>
        <p:nvPicPr>
          <p:cNvPr id="5" name="图片 4" descr="Image_4.jpg"/>
          <p:cNvPicPr>
            <a:picLocks noChangeAspect="1"/>
          </p:cNvPicPr>
          <p:nvPr/>
        </p:nvPicPr>
        <p:blipFill>
          <a:blip r:embed="rId5" cstate="print"/>
          <a:stretch>
            <a:fillRect/>
          </a:stretch>
        </p:blipFill>
        <p:spPr>
          <a:xfrm>
            <a:off x="251520" y="2204864"/>
            <a:ext cx="4320000" cy="3240000"/>
          </a:xfrm>
          <a:prstGeom prst="rect">
            <a:avLst/>
          </a:prstGeom>
        </p:spPr>
      </p:pic>
      <p:sp>
        <p:nvSpPr>
          <p:cNvPr id="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7"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23</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4" name="varingscale bird.avi">
            <a:hlinkClick r:id="" action="ppaction://media"/>
          </p:cNvPr>
          <p:cNvPicPr>
            <a:picLocks noRot="1" noChangeAspect="1"/>
          </p:cNvPicPr>
          <p:nvPr>
            <a:videoFile r:link="rId1"/>
          </p:nvPr>
        </p:nvPicPr>
        <p:blipFill>
          <a:blip r:embed="rId4" cstate="print"/>
          <a:stretch>
            <a:fillRect/>
          </a:stretch>
        </p:blipFill>
        <p:spPr>
          <a:xfrm>
            <a:off x="4644008" y="2204864"/>
            <a:ext cx="4320000" cy="3240000"/>
          </a:xfrm>
          <a:prstGeom prst="rect">
            <a:avLst/>
          </a:prstGeom>
        </p:spPr>
      </p:pic>
      <p:pic>
        <p:nvPicPr>
          <p:cNvPr id="5" name="图片 4" descr="Image_18.jpg"/>
          <p:cNvPicPr>
            <a:picLocks noChangeAspect="1"/>
          </p:cNvPicPr>
          <p:nvPr/>
        </p:nvPicPr>
        <p:blipFill>
          <a:blip r:embed="rId5" cstate="print"/>
          <a:stretch>
            <a:fillRect/>
          </a:stretch>
        </p:blipFill>
        <p:spPr>
          <a:xfrm>
            <a:off x="179512" y="2204864"/>
            <a:ext cx="4320000" cy="3240000"/>
          </a:xfrm>
          <a:prstGeom prst="rect">
            <a:avLst/>
          </a:prstGeom>
        </p:spPr>
      </p:pic>
      <p:sp>
        <p:nvSpPr>
          <p:cNvPr id="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7"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24</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Local contrast or global contrast?</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4" name="varingscales scene.avi">
            <a:hlinkClick r:id="" action="ppaction://media"/>
          </p:cNvPr>
          <p:cNvPicPr>
            <a:picLocks noRot="1" noChangeAspect="1"/>
          </p:cNvPicPr>
          <p:nvPr>
            <a:videoFile r:link="rId1"/>
          </p:nvPr>
        </p:nvPicPr>
        <p:blipFill>
          <a:blip r:embed="rId4" cstate="print"/>
          <a:stretch>
            <a:fillRect/>
          </a:stretch>
        </p:blipFill>
        <p:spPr>
          <a:xfrm>
            <a:off x="4644008" y="1844824"/>
            <a:ext cx="4320000" cy="3240000"/>
          </a:xfrm>
          <a:prstGeom prst="rect">
            <a:avLst/>
          </a:prstGeom>
        </p:spPr>
      </p:pic>
      <p:pic>
        <p:nvPicPr>
          <p:cNvPr id="5" name="图片 4" descr="Image_15.jpg"/>
          <p:cNvPicPr>
            <a:picLocks noChangeAspect="1"/>
          </p:cNvPicPr>
          <p:nvPr/>
        </p:nvPicPr>
        <p:blipFill>
          <a:blip r:embed="rId5" cstate="print"/>
          <a:stretch>
            <a:fillRect/>
          </a:stretch>
        </p:blipFill>
        <p:spPr>
          <a:xfrm>
            <a:off x="179512" y="1844824"/>
            <a:ext cx="4320000" cy="3240000"/>
          </a:xfrm>
          <a:prstGeom prst="rect">
            <a:avLst/>
          </a:prstGeom>
        </p:spPr>
      </p:pic>
      <p:sp>
        <p:nvSpPr>
          <p:cNvPr id="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7"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25</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804248" y="1882279"/>
            <a:ext cx="3888432" cy="538609"/>
          </a:xfrm>
          <a:prstGeom prst="rect">
            <a:avLst/>
          </a:prstGeom>
        </p:spPr>
        <p:txBody>
          <a:bodyPr wrap="square">
            <a:spAutoFit/>
          </a:bodyPr>
          <a:lstStyle/>
          <a:p>
            <a:r>
              <a:rPr lang="en-US" altLang="zh-CN" dirty="0" smtClean="0">
                <a:latin typeface="Arial" pitchFamily="34" charset="0"/>
                <a:cs typeface="Arial" pitchFamily="34" charset="0"/>
              </a:rPr>
              <a:t>Original Image</a:t>
            </a:r>
          </a:p>
          <a:p>
            <a:r>
              <a:rPr lang="en-US" altLang="zh-CN" sz="1100" dirty="0" smtClean="0"/>
              <a:t>(Bruce &amp; </a:t>
            </a:r>
            <a:r>
              <a:rPr lang="en-US" altLang="zh-CN" sz="1100" dirty="0" err="1" smtClean="0"/>
              <a:t>Tsotsos</a:t>
            </a:r>
            <a:r>
              <a:rPr lang="en-US" altLang="zh-CN" sz="1100" dirty="0" smtClean="0"/>
              <a:t>, 2006)</a:t>
            </a:r>
            <a:endParaRPr lang="zh-CN" altLang="en-US" sz="1100" dirty="0">
              <a:latin typeface="Arial" pitchFamily="34" charset="0"/>
              <a:cs typeface="Arial" pitchFamily="34" charset="0"/>
            </a:endParaRPr>
          </a:p>
        </p:txBody>
      </p:sp>
      <p:cxnSp>
        <p:nvCxnSpPr>
          <p:cNvPr id="11" name="直接连接符 10"/>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12" name="标题 1"/>
          <p:cNvSpPr>
            <a:spLocks noGrp="1"/>
          </p:cNvSpPr>
          <p:nvPr>
            <p:ph type="title"/>
          </p:nvPr>
        </p:nvSpPr>
        <p:spPr>
          <a:xfrm>
            <a:off x="86816" y="116632"/>
            <a:ext cx="9057184"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Low-level feature or complex features?</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标题 1"/>
          <p:cNvSpPr txBox="1">
            <a:spLocks/>
          </p:cNvSpPr>
          <p:nvPr/>
        </p:nvSpPr>
        <p:spPr>
          <a:xfrm>
            <a:off x="214282" y="1214422"/>
            <a:ext cx="8678198" cy="4158794"/>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 </a:t>
            </a:r>
          </a:p>
          <a:p>
            <a:r>
              <a:rPr lang="en-US" altLang="zh-CN" sz="3200" dirty="0" smtClean="0"/>
              <a:t>     </a:t>
            </a: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4" name="圆角矩形 13"/>
          <p:cNvSpPr/>
          <p:nvPr/>
        </p:nvSpPr>
        <p:spPr>
          <a:xfrm>
            <a:off x="1043608" y="6026988"/>
            <a:ext cx="7429552" cy="35434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altLang="zh-CN" sz="1000" dirty="0" smtClean="0"/>
              <a:t>Zhang, L., Tong, M. H., Marks, T. K., Shan, H., &amp; Cottrell, G. W. (2008). SUN: A Bayesian framework for saliency using natural statistics. Journal of vision, 8(7), 32.</a:t>
            </a:r>
          </a:p>
        </p:txBody>
      </p:sp>
      <p:pic>
        <p:nvPicPr>
          <p:cNvPr id="2050" name="Picture 2"/>
          <p:cNvPicPr>
            <a:picLocks noChangeAspect="1" noChangeArrowheads="1"/>
          </p:cNvPicPr>
          <p:nvPr/>
        </p:nvPicPr>
        <p:blipFill>
          <a:blip r:embed="rId3" cstate="print"/>
          <a:srcRect/>
          <a:stretch>
            <a:fillRect/>
          </a:stretch>
        </p:blipFill>
        <p:spPr bwMode="auto">
          <a:xfrm>
            <a:off x="2051720" y="1052736"/>
            <a:ext cx="4680000" cy="1596279"/>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2051720" y="2690852"/>
            <a:ext cx="4680000" cy="1602244"/>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2051720" y="4370238"/>
            <a:ext cx="4680000" cy="1579042"/>
          </a:xfrm>
          <a:prstGeom prst="rect">
            <a:avLst/>
          </a:prstGeom>
          <a:noFill/>
          <a:ln w="9525">
            <a:noFill/>
            <a:miter lim="800000"/>
            <a:headEnd/>
            <a:tailEnd/>
          </a:ln>
        </p:spPr>
      </p:pic>
      <p:sp>
        <p:nvSpPr>
          <p:cNvPr id="15" name="矩形 14"/>
          <p:cNvSpPr/>
          <p:nvPr/>
        </p:nvSpPr>
        <p:spPr>
          <a:xfrm>
            <a:off x="6804248" y="3466455"/>
            <a:ext cx="3888432" cy="538609"/>
          </a:xfrm>
          <a:prstGeom prst="rect">
            <a:avLst/>
          </a:prstGeom>
        </p:spPr>
        <p:txBody>
          <a:bodyPr wrap="square">
            <a:spAutoFit/>
          </a:bodyPr>
          <a:lstStyle/>
          <a:p>
            <a:r>
              <a:rPr lang="en-US" altLang="zh-CN" dirty="0" smtClean="0">
                <a:latin typeface="Arial" pitchFamily="34" charset="0"/>
                <a:cs typeface="Arial" pitchFamily="34" charset="0"/>
              </a:rPr>
              <a:t>Linear features</a:t>
            </a:r>
          </a:p>
          <a:p>
            <a:r>
              <a:rPr lang="en-US" altLang="zh-CN" sz="1100" dirty="0" smtClean="0"/>
              <a:t>(Zhang et.al, 2008)</a:t>
            </a:r>
            <a:endParaRPr lang="zh-CN" altLang="en-US" sz="1100" dirty="0">
              <a:latin typeface="Arial" pitchFamily="34" charset="0"/>
              <a:cs typeface="Arial" pitchFamily="34" charset="0"/>
            </a:endParaRPr>
          </a:p>
        </p:txBody>
      </p:sp>
      <p:sp>
        <p:nvSpPr>
          <p:cNvPr id="16" name="矩形 15"/>
          <p:cNvSpPr/>
          <p:nvPr/>
        </p:nvSpPr>
        <p:spPr>
          <a:xfrm>
            <a:off x="6804248" y="5122639"/>
            <a:ext cx="3888432" cy="538609"/>
          </a:xfrm>
          <a:prstGeom prst="rect">
            <a:avLst/>
          </a:prstGeom>
        </p:spPr>
        <p:txBody>
          <a:bodyPr wrap="square">
            <a:spAutoFit/>
          </a:bodyPr>
          <a:lstStyle/>
          <a:p>
            <a:r>
              <a:rPr lang="en-US" altLang="zh-CN" dirty="0" smtClean="0">
                <a:latin typeface="Arial" pitchFamily="34" charset="0"/>
                <a:cs typeface="Arial" pitchFamily="34" charset="0"/>
              </a:rPr>
              <a:t>High order features</a:t>
            </a:r>
          </a:p>
          <a:p>
            <a:r>
              <a:rPr lang="en-US" altLang="zh-CN" sz="1100" dirty="0" smtClean="0"/>
              <a:t>(Zhang et.al, 2008)</a:t>
            </a:r>
            <a:endParaRPr lang="zh-CN" altLang="en-US" sz="1100" dirty="0">
              <a:latin typeface="Arial" pitchFamily="34" charset="0"/>
              <a:cs typeface="Arial" pitchFamily="34" charset="0"/>
            </a:endParaRPr>
          </a:p>
        </p:txBody>
      </p:sp>
      <p:sp>
        <p:nvSpPr>
          <p:cNvPr id="1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8"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1200" dirty="0" smtClean="0"/>
              <a:t>26</a:t>
            </a:r>
            <a:r>
              <a:rPr kumimoji="0" lang="en-US" altLang="zh-CN" sz="12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rPr>
              <a:t>/48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27/48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4877164"/>
          </a:xfrm>
          <a:prstGeom prst="rect">
            <a:avLst/>
          </a:prstGeom>
          <a:noFill/>
        </p:spPr>
        <p:txBody>
          <a:bodyPr vert="horz" lIns="91440" tIns="45720" rIns="91440" bIns="45720" rtlCol="0">
            <a:normAutofit/>
          </a:bodyPr>
          <a:lstStyle/>
          <a:p>
            <a:pPr marL="342900" lvl="0" indent="-342900">
              <a:spcBef>
                <a:spcPct val="20000"/>
              </a:spcBef>
              <a:buClr>
                <a:srgbClr val="7030A0"/>
              </a:buClr>
              <a:buSzPct val="75000"/>
              <a:buFont typeface="Wingdings" pitchFamily="2" charset="2"/>
              <a:buChar char="n"/>
            </a:pPr>
            <a:endParaRPr kumimoji="0" lang="en-US" altLang="zh-CN" sz="3200" b="1" i="0" u="none"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r>
              <a:rPr kumimoji="0" lang="en-US" altLang="zh-CN" sz="3200" b="1" i="0" u="none" strike="noStrike" kern="1200" cap="none" spc="0" normalizeH="0" baseline="0" noProof="0" dirty="0" smtClean="0">
                <a:ln>
                  <a:noFill/>
                </a:ln>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rPr>
              <a:t>Low-level feature</a:t>
            </a:r>
          </a:p>
          <a:p>
            <a:pPr marL="342900" lvl="0" indent="-342900">
              <a:spcBef>
                <a:spcPct val="20000"/>
              </a:spcBef>
              <a:buClr>
                <a:srgbClr val="7030A0"/>
              </a:buClr>
              <a:buSzPct val="75000"/>
              <a:buFont typeface="Wingdings" pitchFamily="2" charset="2"/>
              <a:buChar char="n"/>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Object-level feature</a:t>
            </a:r>
          </a:p>
          <a:p>
            <a:pPr marL="342900" lvl="0" indent="-342900">
              <a:spcBef>
                <a:spcPct val="20000"/>
              </a:spcBef>
              <a:buClr>
                <a:srgbClr val="7030A0"/>
              </a:buClr>
              <a:buSzPct val="75000"/>
              <a:buFont typeface="Wingdings" pitchFamily="2" charset="2"/>
              <a:buChar char="n"/>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Complex feature/Multi-level feature</a:t>
            </a:r>
          </a:p>
          <a:p>
            <a:pPr marL="342900" lvl="0" indent="-342900">
              <a:spcBef>
                <a:spcPct val="20000"/>
              </a:spcBef>
              <a:buClr>
                <a:srgbClr val="7030A0"/>
              </a:buClr>
              <a:buSzPct val="75000"/>
              <a:buFont typeface="Wingdings" pitchFamily="2" charset="2"/>
              <a:buChar char="n"/>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Feature levels and saliency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8"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28/48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1196752"/>
            <a:ext cx="8229600" cy="5184576"/>
          </a:xfrm>
          <a:prstGeom prst="rect">
            <a:avLst/>
          </a:prstGeom>
          <a:noFill/>
        </p:spPr>
        <p:txBody>
          <a:bodyPr vert="horz" lIns="91440" tIns="45720" rIns="91440" bIns="45720" rtlCol="0">
            <a:normAutofit fontScale="77500" lnSpcReduction="20000"/>
          </a:bodyPr>
          <a:lstStyle/>
          <a:p>
            <a:pPr marL="342900" indent="-342900">
              <a:spcBef>
                <a:spcPct val="20000"/>
              </a:spcBef>
              <a:buClr>
                <a:srgbClr val="7030A0"/>
              </a:buClr>
              <a:buSzPct val="75000"/>
              <a:buFont typeface="Wingdings" pitchFamily="2" charset="2"/>
              <a:buChar char="n"/>
            </a:pPr>
            <a:r>
              <a:rPr lang="en-US" altLang="zh-CN" sz="41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Low-level feature</a:t>
            </a:r>
          </a:p>
          <a:p>
            <a:pPr marL="34290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a:lnSpc>
                <a:spcPct val="110000"/>
              </a:lnSpc>
              <a:spcBef>
                <a:spcPct val="20000"/>
              </a:spcBef>
              <a:buFont typeface="Arial" pitchFamily="34" charset="0"/>
              <a:defRPr/>
            </a:pPr>
            <a:r>
              <a:rPr lang="en-US" altLang="zh-CN" sz="3500" dirty="0" smtClean="0">
                <a:ea typeface="宋体" pitchFamily="2" charset="-122"/>
              </a:rPr>
              <a:t>Low-level feature </a:t>
            </a:r>
            <a:r>
              <a:rPr lang="en-US" altLang="zh-CN" sz="3500" b="1" dirty="0" smtClean="0">
                <a:ea typeface="宋体" pitchFamily="2" charset="-122"/>
              </a:rPr>
              <a:t>WITHOUT</a:t>
            </a:r>
            <a:r>
              <a:rPr lang="en-US" altLang="zh-CN" sz="3500" dirty="0" smtClean="0">
                <a:ea typeface="宋体" pitchFamily="2" charset="-122"/>
              </a:rPr>
              <a:t> training</a:t>
            </a:r>
          </a:p>
          <a:p>
            <a:pPr lvl="1">
              <a:lnSpc>
                <a:spcPct val="110000"/>
              </a:lnSpc>
              <a:spcBef>
                <a:spcPct val="20000"/>
              </a:spcBef>
              <a:buFont typeface="Arial" pitchFamily="34" charset="0"/>
              <a:defRPr/>
            </a:pPr>
            <a:r>
              <a:rPr lang="en-US" altLang="zh-CN" sz="3500" dirty="0" smtClean="0">
                <a:ea typeface="宋体" pitchFamily="2" charset="-122"/>
              </a:rPr>
              <a:t>-color, orientations, intensity …</a:t>
            </a:r>
          </a:p>
          <a:p>
            <a:pPr lvl="1">
              <a:lnSpc>
                <a:spcPct val="110000"/>
              </a:lnSpc>
              <a:spcBef>
                <a:spcPct val="20000"/>
              </a:spcBef>
              <a:buFont typeface="Arial" pitchFamily="34" charset="0"/>
              <a:defRPr/>
            </a:pPr>
            <a:r>
              <a:rPr lang="en-US" altLang="zh-CN" sz="3500" dirty="0" smtClean="0">
                <a:ea typeface="宋体" pitchFamily="2" charset="-122"/>
              </a:rPr>
              <a:t>-Combine a local/global contrast/irregular detection mechanism</a:t>
            </a:r>
          </a:p>
          <a:p>
            <a:pPr lvl="1">
              <a:lnSpc>
                <a:spcPct val="110000"/>
              </a:lnSpc>
              <a:spcBef>
                <a:spcPct val="20000"/>
              </a:spcBef>
              <a:buFont typeface="Arial" pitchFamily="34" charset="0"/>
              <a:defRPr/>
            </a:pPr>
            <a:r>
              <a:rPr lang="en-US" altLang="zh-CN" sz="3500" dirty="0" smtClean="0">
                <a:ea typeface="宋体" pitchFamily="2" charset="-122"/>
              </a:rPr>
              <a:t>-Predicting regions with salient color, shape et.al</a:t>
            </a:r>
          </a:p>
          <a:p>
            <a:pPr lvl="1">
              <a:lnSpc>
                <a:spcPct val="110000"/>
              </a:lnSpc>
              <a:spcBef>
                <a:spcPct val="20000"/>
              </a:spcBef>
              <a:buFont typeface="Arial" pitchFamily="34" charset="0"/>
              <a:defRPr/>
            </a:pPr>
            <a:endParaRPr lang="en-US" altLang="zh-CN" sz="3500" dirty="0" smtClean="0">
              <a:ea typeface="宋体" pitchFamily="2" charset="-122"/>
            </a:endParaRPr>
          </a:p>
          <a:p>
            <a:pPr lvl="1">
              <a:lnSpc>
                <a:spcPct val="110000"/>
              </a:lnSpc>
              <a:spcBef>
                <a:spcPct val="20000"/>
              </a:spcBef>
              <a:buFont typeface="Arial" pitchFamily="34" charset="0"/>
              <a:defRPr/>
            </a:pPr>
            <a:r>
              <a:rPr lang="en-US" altLang="zh-CN" sz="3500" dirty="0" smtClean="0">
                <a:ea typeface="宋体" pitchFamily="2" charset="-122"/>
              </a:rPr>
              <a:t>Low-level feature  + BU mechanism cannot predict object well.</a:t>
            </a:r>
          </a:p>
          <a:p>
            <a:pPr lvl="1">
              <a:lnSpc>
                <a:spcPct val="110000"/>
              </a:lnSpc>
              <a:spcBef>
                <a:spcPct val="20000"/>
              </a:spcBef>
              <a:buFont typeface="Arial" pitchFamily="34" charset="0"/>
              <a:defRPr/>
            </a:pPr>
            <a:r>
              <a:rPr lang="en-US" altLang="zh-CN" sz="3500" dirty="0" err="1" smtClean="0">
                <a:ea typeface="宋体" pitchFamily="2" charset="-122"/>
              </a:rPr>
              <a:t>Itti’s</a:t>
            </a:r>
            <a:r>
              <a:rPr lang="en-US" altLang="zh-CN" sz="3500" dirty="0" smtClean="0">
                <a:ea typeface="宋体" pitchFamily="2" charset="-122"/>
              </a:rPr>
              <a:t> model[’98], GVBS[’06], AIM[’05], SR[’07], FT[’08], HFT[’13]</a:t>
            </a:r>
          </a:p>
          <a:p>
            <a:pPr marL="34290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Feature levels and saliency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5122" name="Picture 2"/>
          <p:cNvPicPr>
            <a:picLocks noChangeAspect="1" noChangeArrowheads="1"/>
          </p:cNvPicPr>
          <p:nvPr/>
        </p:nvPicPr>
        <p:blipFill>
          <a:blip r:embed="rId3" cstate="print"/>
          <a:srcRect/>
          <a:stretch>
            <a:fillRect/>
          </a:stretch>
        </p:blipFill>
        <p:spPr bwMode="auto">
          <a:xfrm>
            <a:off x="6012160" y="901080"/>
            <a:ext cx="2893977" cy="1735832"/>
          </a:xfrm>
          <a:prstGeom prst="rect">
            <a:avLst/>
          </a:prstGeom>
          <a:noFill/>
          <a:ln w="9525">
            <a:noFill/>
            <a:miter lim="800000"/>
            <a:headEnd/>
            <a:tailEnd/>
          </a:ln>
        </p:spPr>
      </p:pic>
      <p:sp>
        <p:nvSpPr>
          <p:cNvPr id="8"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2/48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1224136"/>
          </a:xfrm>
          <a:prstGeom prst="rect">
            <a:avLst/>
          </a:prstGeom>
          <a:noFill/>
        </p:spPr>
        <p:txBody>
          <a:bodyPr vert="horz" lIns="91440" tIns="45720" rIns="91440" bIns="45720" rtlCol="0">
            <a:normAutofit/>
          </a:bodyPr>
          <a:lstStyle/>
          <a:p>
            <a:pPr marL="342900" lvl="0" indent="-342900">
              <a:spcBef>
                <a:spcPct val="20000"/>
              </a:spcBef>
              <a:buClr>
                <a:srgbClr val="7030A0"/>
              </a:buClr>
              <a:buSzPct val="75000"/>
              <a:buFont typeface="Wingdings" pitchFamily="2" charset="2"/>
              <a:buChar char="n"/>
            </a:pPr>
            <a:r>
              <a:rPr kumimoji="0" lang="en-US" altLang="zh-CN" sz="3200" b="1" i="0" u="none"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rPr>
              <a:t>Question:</a:t>
            </a:r>
            <a:r>
              <a:rPr lang="en-US" altLang="zh-CN" sz="2800" b="1" dirty="0" smtClean="0">
                <a:solidFill>
                  <a:srgbClr val="FFC000"/>
                </a:solidFill>
                <a:effectLst>
                  <a:outerShdw blurRad="38100" dist="38100" dir="2700000" algn="tl">
                    <a:srgbClr val="000000">
                      <a:alpha val="43137"/>
                    </a:srgbClr>
                  </a:outerShdw>
                </a:effectLst>
                <a:latin typeface="Times New Roman" pitchFamily="18" charset="0"/>
              </a:rPr>
              <a:t>  </a:t>
            </a:r>
            <a:r>
              <a:rPr lang="en-US" altLang="zh-CN" sz="28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What is attention?</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What is attention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23554" name="Picture 2" descr="File:Scout Girl in Concentration.jpg"/>
          <p:cNvPicPr>
            <a:picLocks noChangeAspect="1" noChangeArrowheads="1"/>
          </p:cNvPicPr>
          <p:nvPr/>
        </p:nvPicPr>
        <p:blipFill>
          <a:blip r:embed="rId3" cstate="print"/>
          <a:srcRect/>
          <a:stretch>
            <a:fillRect/>
          </a:stretch>
        </p:blipFill>
        <p:spPr bwMode="auto">
          <a:xfrm>
            <a:off x="571472" y="1714488"/>
            <a:ext cx="3571860" cy="3571860"/>
          </a:xfrm>
          <a:prstGeom prst="rect">
            <a:avLst/>
          </a:prstGeom>
          <a:noFill/>
        </p:spPr>
      </p:pic>
      <p:pic>
        <p:nvPicPr>
          <p:cNvPr id="23556" name="Picture 4" descr="File:Wikipedia-spotlight.jpg"/>
          <p:cNvPicPr>
            <a:picLocks noChangeAspect="1" noChangeArrowheads="1"/>
          </p:cNvPicPr>
          <p:nvPr/>
        </p:nvPicPr>
        <p:blipFill>
          <a:blip r:embed="rId4" cstate="print"/>
          <a:srcRect/>
          <a:stretch>
            <a:fillRect/>
          </a:stretch>
        </p:blipFill>
        <p:spPr bwMode="auto">
          <a:xfrm>
            <a:off x="4929190" y="1714488"/>
            <a:ext cx="3643338" cy="3643338"/>
          </a:xfrm>
          <a:prstGeom prst="rect">
            <a:avLst/>
          </a:prstGeom>
          <a:noFill/>
        </p:spPr>
      </p:pic>
      <p:sp>
        <p:nvSpPr>
          <p:cNvPr id="10" name="圆角矩形 9"/>
          <p:cNvSpPr/>
          <p:nvPr/>
        </p:nvSpPr>
        <p:spPr>
          <a:xfrm>
            <a:off x="1071538" y="5643578"/>
            <a:ext cx="7429552" cy="71438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altLang="zh-CN" sz="1000" dirty="0" smtClean="0">
                <a:hlinkClick r:id="rId5"/>
              </a:rPr>
              <a:t>https://en.wikipedia.org/wiki/File:Scout_Girl_in_Concentration.jpg</a:t>
            </a:r>
            <a:endParaRPr lang="en-US" altLang="zh-CN" sz="1000" dirty="0" smtClean="0"/>
          </a:p>
          <a:p>
            <a:r>
              <a:rPr lang="en-US" altLang="zh-CN" sz="1000" dirty="0" smtClean="0">
                <a:hlinkClick r:id="rId6"/>
              </a:rPr>
              <a:t>https://upload.wikimedia.org/wikipedia/commons/thumb/4/46/Wikipedia-spotlight.jpg/200px-Wikipedia-spotlight.jpg</a:t>
            </a:r>
            <a:endParaRPr lang="en-US" altLang="zh-CN" sz="1000" dirty="0" smtClean="0"/>
          </a:p>
          <a:p>
            <a:r>
              <a:rPr lang="en-US" altLang="zh-CN" sz="1000" dirty="0" smtClean="0"/>
              <a:t>http://www.tobii.com/zh-CN/eye-tracking-research/tobii-china/</a:t>
            </a:r>
          </a:p>
          <a:p>
            <a:endParaRPr lang="zh-CN" altLang="en-US" sz="1000" dirty="0" smtClean="0"/>
          </a:p>
        </p:txBody>
      </p:sp>
      <p:sp>
        <p:nvSpPr>
          <p:cNvPr id="11"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29/48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4877164"/>
          </a:xfrm>
          <a:prstGeom prst="rect">
            <a:avLst/>
          </a:prstGeom>
          <a:noFill/>
        </p:spPr>
        <p:txBody>
          <a:bodyPr vert="horz" lIns="91440" tIns="45720" rIns="91440" bIns="45720" rtlCol="0">
            <a:normAutofit/>
          </a:bodyPr>
          <a:lstStyle/>
          <a:p>
            <a:pPr marL="342900" indent="-342900">
              <a:spcBef>
                <a:spcPct val="20000"/>
              </a:spcBef>
              <a:buClr>
                <a:srgbClr val="7030A0"/>
              </a:buClr>
              <a:buSzPct val="75000"/>
              <a:buFont typeface="Wingdings" pitchFamily="2" charset="2"/>
              <a:buChar char="n"/>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Low-level feature</a:t>
            </a:r>
          </a:p>
          <a:p>
            <a:pPr>
              <a:lnSpc>
                <a:spcPct val="90000"/>
              </a:lnSpc>
              <a:spcBef>
                <a:spcPct val="20000"/>
              </a:spcBef>
              <a:buFont typeface="Arial" pitchFamily="34" charset="0"/>
              <a:defRPr/>
            </a:pPr>
            <a:r>
              <a:rPr lang="en-US" altLang="zh-CN" sz="2700" dirty="0" smtClean="0">
                <a:ea typeface="宋体" pitchFamily="2" charset="-122"/>
              </a:rPr>
              <a:t>Low-level features </a:t>
            </a:r>
            <a:r>
              <a:rPr lang="en-US" altLang="zh-CN" sz="2700" b="1" dirty="0" smtClean="0">
                <a:ea typeface="宋体" pitchFamily="2" charset="-122"/>
              </a:rPr>
              <a:t>with</a:t>
            </a:r>
            <a:r>
              <a:rPr lang="en-US" altLang="zh-CN" sz="2700" dirty="0" smtClean="0">
                <a:ea typeface="宋体" pitchFamily="2" charset="-122"/>
              </a:rPr>
              <a:t> training</a:t>
            </a:r>
          </a:p>
          <a:p>
            <a:pPr lvl="1">
              <a:lnSpc>
                <a:spcPct val="90000"/>
              </a:lnSpc>
              <a:spcBef>
                <a:spcPct val="20000"/>
              </a:spcBef>
              <a:buFont typeface="Arial" pitchFamily="34" charset="0"/>
              <a:defRPr/>
            </a:pPr>
            <a:r>
              <a:rPr lang="en-US" altLang="zh-CN" sz="2700" dirty="0" smtClean="0">
                <a:ea typeface="宋体" pitchFamily="2" charset="-122"/>
              </a:rPr>
              <a:t>-color, orientations, intensity …</a:t>
            </a:r>
          </a:p>
          <a:p>
            <a:pPr lvl="1">
              <a:lnSpc>
                <a:spcPct val="90000"/>
              </a:lnSpc>
              <a:spcBef>
                <a:spcPct val="20000"/>
              </a:spcBef>
              <a:buFont typeface="Arial" pitchFamily="34" charset="0"/>
              <a:defRPr/>
            </a:pPr>
            <a:r>
              <a:rPr lang="en-US" altLang="zh-CN" sz="2700" dirty="0" smtClean="0">
                <a:ea typeface="宋体" pitchFamily="2" charset="-122"/>
              </a:rPr>
              <a:t>-Combine a training mechanism</a:t>
            </a:r>
          </a:p>
          <a:p>
            <a:pPr lvl="1">
              <a:lnSpc>
                <a:spcPct val="90000"/>
              </a:lnSpc>
              <a:spcBef>
                <a:spcPct val="20000"/>
              </a:spcBef>
              <a:buFont typeface="Arial" pitchFamily="34" charset="0"/>
              <a:defRPr/>
            </a:pPr>
            <a:r>
              <a:rPr lang="en-US" altLang="zh-CN" sz="2700" dirty="0" smtClean="0">
                <a:ea typeface="宋体" pitchFamily="2" charset="-122"/>
              </a:rPr>
              <a:t>-Predicting regions with salient color, shape and simple object</a:t>
            </a:r>
          </a:p>
          <a:p>
            <a:pPr lvl="1">
              <a:lnSpc>
                <a:spcPct val="90000"/>
              </a:lnSpc>
              <a:spcBef>
                <a:spcPct val="20000"/>
              </a:spcBef>
              <a:buFont typeface="Arial" pitchFamily="34" charset="0"/>
              <a:defRPr/>
            </a:pPr>
            <a:endParaRPr lang="en-US" altLang="zh-CN" sz="2700" dirty="0" smtClean="0">
              <a:ea typeface="宋体" pitchFamily="2" charset="-122"/>
            </a:endParaRPr>
          </a:p>
          <a:p>
            <a:pPr lvl="1">
              <a:lnSpc>
                <a:spcPct val="90000"/>
              </a:lnSpc>
              <a:spcBef>
                <a:spcPct val="20000"/>
              </a:spcBef>
              <a:buFont typeface="Arial" pitchFamily="34" charset="0"/>
              <a:defRPr/>
            </a:pPr>
            <a:r>
              <a:rPr lang="en-US" altLang="zh-CN" sz="2700" dirty="0" smtClean="0">
                <a:ea typeface="宋体" pitchFamily="2" charset="-122"/>
              </a:rPr>
              <a:t>-Cannot predict complex object regions well.</a:t>
            </a:r>
          </a:p>
          <a:p>
            <a:pPr lvl="1">
              <a:lnSpc>
                <a:spcPct val="90000"/>
              </a:lnSpc>
              <a:spcBef>
                <a:spcPct val="20000"/>
              </a:spcBef>
              <a:buFont typeface="Arial" pitchFamily="34" charset="0"/>
              <a:defRPr/>
            </a:pPr>
            <a:endParaRPr lang="en-US" altLang="zh-CN" sz="2700" dirty="0" smtClean="0">
              <a:ea typeface="宋体" pitchFamily="2" charset="-122"/>
            </a:endParaRPr>
          </a:p>
          <a:p>
            <a:pPr lvl="1">
              <a:lnSpc>
                <a:spcPct val="90000"/>
              </a:lnSpc>
              <a:spcBef>
                <a:spcPct val="20000"/>
              </a:spcBef>
              <a:buFont typeface="Arial" pitchFamily="34" charset="0"/>
              <a:defRPr/>
            </a:pPr>
            <a:r>
              <a:rPr lang="en-US" altLang="zh-CN" sz="2700" dirty="0" smtClean="0">
                <a:ea typeface="宋体" pitchFamily="2" charset="-122"/>
              </a:rPr>
              <a:t>-Models: e.g. [Liu T, ’11]</a:t>
            </a:r>
          </a:p>
          <a:p>
            <a:pPr marL="34290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Feature levels and saliency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30/48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4877164"/>
          </a:xfrm>
          <a:prstGeom prst="rect">
            <a:avLst/>
          </a:prstGeom>
          <a:noFill/>
        </p:spPr>
        <p:txBody>
          <a:bodyPr vert="horz" lIns="91440" tIns="45720" rIns="91440" bIns="45720" rtlCol="0">
            <a:normAutofit lnSpcReduction="10000"/>
          </a:bodyPr>
          <a:lstStyle/>
          <a:p>
            <a:pPr marL="342900" indent="-342900">
              <a:spcBef>
                <a:spcPct val="20000"/>
              </a:spcBef>
              <a:buClr>
                <a:srgbClr val="7030A0"/>
              </a:buClr>
              <a:buSzPct val="75000"/>
              <a:buFont typeface="Wingdings" pitchFamily="2" charset="2"/>
              <a:buChar char="n"/>
            </a:pPr>
            <a:r>
              <a:rPr lang="en-US" altLang="zh-CN" sz="30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Low-level feature and Object-level features</a:t>
            </a:r>
          </a:p>
          <a:p>
            <a:pPr>
              <a:lnSpc>
                <a:spcPct val="90000"/>
              </a:lnSpc>
              <a:spcBef>
                <a:spcPct val="20000"/>
              </a:spcBef>
              <a:buFont typeface="Arial" pitchFamily="34" charset="0"/>
              <a:defRPr/>
            </a:pPr>
            <a:r>
              <a:rPr lang="en-US" altLang="zh-CN" sz="2700" dirty="0" smtClean="0">
                <a:ea typeface="宋体" pitchFamily="2" charset="-122"/>
              </a:rPr>
              <a:t>Combine Low-level feature with some special object features</a:t>
            </a:r>
          </a:p>
          <a:p>
            <a:pPr lvl="1">
              <a:lnSpc>
                <a:spcPct val="90000"/>
              </a:lnSpc>
              <a:spcBef>
                <a:spcPct val="20000"/>
              </a:spcBef>
              <a:buFont typeface="Arial" pitchFamily="34" charset="0"/>
              <a:defRPr/>
            </a:pPr>
            <a:r>
              <a:rPr lang="en-US" altLang="zh-CN" sz="2700" dirty="0" smtClean="0">
                <a:ea typeface="宋体" pitchFamily="2" charset="-122"/>
              </a:rPr>
              <a:t>-color, orientations, intensity … and face, text features….</a:t>
            </a:r>
          </a:p>
          <a:p>
            <a:pPr lvl="1">
              <a:lnSpc>
                <a:spcPct val="90000"/>
              </a:lnSpc>
              <a:spcBef>
                <a:spcPct val="20000"/>
              </a:spcBef>
              <a:buFont typeface="Arial" pitchFamily="34" charset="0"/>
              <a:defRPr/>
            </a:pPr>
            <a:r>
              <a:rPr lang="en-US" altLang="zh-CN" sz="2700" dirty="0" smtClean="0">
                <a:ea typeface="宋体" pitchFamily="2" charset="-122"/>
              </a:rPr>
              <a:t>-Combine a training mechanism</a:t>
            </a:r>
          </a:p>
          <a:p>
            <a:pPr lvl="1">
              <a:lnSpc>
                <a:spcPct val="90000"/>
              </a:lnSpc>
              <a:spcBef>
                <a:spcPct val="20000"/>
              </a:spcBef>
              <a:buFont typeface="Arial" pitchFamily="34" charset="0"/>
              <a:defRPr/>
            </a:pPr>
            <a:r>
              <a:rPr lang="en-US" altLang="zh-CN" sz="2700" dirty="0" smtClean="0">
                <a:ea typeface="宋体" pitchFamily="2" charset="-122"/>
              </a:rPr>
              <a:t>-Predicting regions with salient color, shape and special object objects</a:t>
            </a:r>
          </a:p>
          <a:p>
            <a:pPr lvl="1">
              <a:lnSpc>
                <a:spcPct val="90000"/>
              </a:lnSpc>
              <a:spcBef>
                <a:spcPct val="20000"/>
              </a:spcBef>
              <a:buFont typeface="Arial" pitchFamily="34" charset="0"/>
              <a:defRPr/>
            </a:pPr>
            <a:endParaRPr lang="en-US" altLang="zh-CN" sz="2700" dirty="0" smtClean="0">
              <a:ea typeface="宋体" pitchFamily="2" charset="-122"/>
            </a:endParaRPr>
          </a:p>
          <a:p>
            <a:pPr lvl="1">
              <a:lnSpc>
                <a:spcPct val="90000"/>
              </a:lnSpc>
              <a:spcBef>
                <a:spcPct val="20000"/>
              </a:spcBef>
              <a:buFont typeface="Arial" pitchFamily="34" charset="0"/>
              <a:defRPr/>
            </a:pPr>
            <a:r>
              <a:rPr lang="en-US" altLang="zh-CN" sz="2700" dirty="0" smtClean="0">
                <a:ea typeface="宋体" pitchFamily="2" charset="-122"/>
              </a:rPr>
              <a:t>-Cannot predict complex object regions well.</a:t>
            </a:r>
          </a:p>
          <a:p>
            <a:pPr lvl="1">
              <a:lnSpc>
                <a:spcPct val="90000"/>
              </a:lnSpc>
              <a:spcBef>
                <a:spcPct val="20000"/>
              </a:spcBef>
              <a:buFont typeface="Arial" pitchFamily="34" charset="0"/>
              <a:defRPr/>
            </a:pPr>
            <a:endParaRPr lang="en-US" altLang="zh-CN" sz="2700" dirty="0" smtClean="0">
              <a:ea typeface="宋体" pitchFamily="2" charset="-122"/>
            </a:endParaRPr>
          </a:p>
          <a:p>
            <a:pPr lvl="1">
              <a:lnSpc>
                <a:spcPct val="90000"/>
              </a:lnSpc>
              <a:spcBef>
                <a:spcPct val="20000"/>
              </a:spcBef>
              <a:defRPr/>
            </a:pPr>
            <a:r>
              <a:rPr lang="en-US" altLang="zh-CN" sz="2700" dirty="0" smtClean="0">
                <a:ea typeface="宋体" pitchFamily="2" charset="-122"/>
              </a:rPr>
              <a:t>-Models: [Judd et.al’09], [Moran Cerf et.al, ’07]</a:t>
            </a:r>
          </a:p>
          <a:p>
            <a:pPr marL="34290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Feature levels and saliency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31/48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4877164"/>
          </a:xfrm>
          <a:prstGeom prst="rect">
            <a:avLst/>
          </a:prstGeom>
          <a:noFill/>
        </p:spPr>
        <p:txBody>
          <a:bodyPr vert="horz" lIns="91440" tIns="45720" rIns="91440" bIns="45720" rtlCol="0">
            <a:normAutofit/>
          </a:bodyPr>
          <a:lstStyle/>
          <a:p>
            <a:pPr marL="342900" indent="-342900">
              <a:spcBef>
                <a:spcPct val="20000"/>
              </a:spcBef>
              <a:buClr>
                <a:srgbClr val="7030A0"/>
              </a:buClr>
              <a:buSzPct val="75000"/>
              <a:buFont typeface="Wingdings" pitchFamily="2" charset="2"/>
              <a:buChar char="n"/>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Complex features</a:t>
            </a: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a:lnSpc>
                <a:spcPct val="90000"/>
              </a:lnSpc>
              <a:spcBef>
                <a:spcPct val="20000"/>
              </a:spcBef>
              <a:buFont typeface="Arial" pitchFamily="34" charset="0"/>
              <a:defRPr/>
            </a:pPr>
            <a:r>
              <a:rPr lang="en-US" altLang="zh-CN" sz="2500" dirty="0" smtClean="0">
                <a:ea typeface="宋体" pitchFamily="2" charset="-122"/>
              </a:rPr>
              <a:t>TRAINING COMPLEX FEATURES</a:t>
            </a:r>
          </a:p>
          <a:p>
            <a:pPr lvl="1">
              <a:lnSpc>
                <a:spcPct val="90000"/>
              </a:lnSpc>
              <a:spcBef>
                <a:spcPct val="20000"/>
              </a:spcBef>
              <a:buFont typeface="Arial" pitchFamily="34" charset="0"/>
              <a:defRPr/>
            </a:pPr>
            <a:r>
              <a:rPr lang="en-US" altLang="zh-CN" sz="2500" dirty="0" smtClean="0">
                <a:ea typeface="宋体" pitchFamily="2" charset="-122"/>
              </a:rPr>
              <a:t>-Multi-level features</a:t>
            </a:r>
          </a:p>
          <a:p>
            <a:pPr lvl="1">
              <a:lnSpc>
                <a:spcPct val="90000"/>
              </a:lnSpc>
              <a:spcBef>
                <a:spcPct val="20000"/>
              </a:spcBef>
              <a:buFont typeface="Arial" pitchFamily="34" charset="0"/>
              <a:defRPr/>
            </a:pPr>
            <a:r>
              <a:rPr lang="en-US" altLang="zh-CN" sz="2500" dirty="0" smtClean="0">
                <a:ea typeface="宋体" pitchFamily="2" charset="-122"/>
              </a:rPr>
              <a:t>-Combine a DL training</a:t>
            </a:r>
          </a:p>
          <a:p>
            <a:pPr lvl="1">
              <a:lnSpc>
                <a:spcPct val="90000"/>
              </a:lnSpc>
              <a:spcBef>
                <a:spcPct val="20000"/>
              </a:spcBef>
              <a:buFont typeface="Arial" pitchFamily="34" charset="0"/>
              <a:defRPr/>
            </a:pPr>
            <a:r>
              <a:rPr lang="en-US" altLang="zh-CN" sz="2500" dirty="0" smtClean="0">
                <a:ea typeface="宋体" pitchFamily="2" charset="-122"/>
              </a:rPr>
              <a:t>-Predict complex regions. Depends on object detection mechanism to some extent.</a:t>
            </a:r>
          </a:p>
          <a:p>
            <a:pPr lvl="1">
              <a:lnSpc>
                <a:spcPct val="90000"/>
              </a:lnSpc>
              <a:spcBef>
                <a:spcPct val="20000"/>
              </a:spcBef>
              <a:buFont typeface="Arial" pitchFamily="34" charset="0"/>
              <a:defRPr/>
            </a:pPr>
            <a:endParaRPr lang="en-US" altLang="zh-CN" sz="2500" dirty="0" smtClean="0">
              <a:ea typeface="宋体" pitchFamily="2" charset="-122"/>
            </a:endParaRPr>
          </a:p>
          <a:p>
            <a:pPr lvl="1">
              <a:lnSpc>
                <a:spcPct val="90000"/>
              </a:lnSpc>
              <a:spcBef>
                <a:spcPct val="20000"/>
              </a:spcBef>
              <a:buFont typeface="Arial" pitchFamily="34" charset="0"/>
              <a:defRPr/>
            </a:pPr>
            <a:r>
              <a:rPr lang="en-US" altLang="zh-CN" sz="2500" dirty="0" smtClean="0">
                <a:ea typeface="宋体" pitchFamily="2" charset="-122"/>
              </a:rPr>
              <a:t>Models: [Wang et al.’2015] , [Zhao et al.’2015] </a:t>
            </a:r>
          </a:p>
          <a:p>
            <a:pPr marL="342900" indent="-342900">
              <a:spcBef>
                <a:spcPct val="20000"/>
              </a:spcBef>
              <a:buClr>
                <a:srgbClr val="7030A0"/>
              </a:buClr>
              <a:buSzPct val="75000"/>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lvl="0" indent="-342900">
              <a:spcBef>
                <a:spcPct val="20000"/>
              </a:spcBef>
              <a:buClr>
                <a:srgbClr val="7030A0"/>
              </a:buClr>
              <a:buSzPct val="75000"/>
              <a:buFont typeface="Wingdings" pitchFamily="2" charset="2"/>
              <a:buChar char="n"/>
            </a:pPr>
            <a:endParaRPr lang="en-US" altLang="zh-CN" sz="3200" b="1" dirty="0" smtClean="0">
              <a:solidFill>
                <a:srgbClr val="FFC000"/>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Feature levels and saliency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pic>
        <p:nvPicPr>
          <p:cNvPr id="1026" name="Picture 2"/>
          <p:cNvPicPr>
            <a:picLocks noChangeAspect="1" noChangeArrowheads="1"/>
          </p:cNvPicPr>
          <p:nvPr/>
        </p:nvPicPr>
        <p:blipFill>
          <a:blip r:embed="rId2" cstate="print"/>
          <a:srcRect/>
          <a:stretch>
            <a:fillRect/>
          </a:stretch>
        </p:blipFill>
        <p:spPr bwMode="auto">
          <a:xfrm>
            <a:off x="3131840" y="4365104"/>
            <a:ext cx="5157789" cy="1995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32/48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928670"/>
            <a:ext cx="822960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Two kinds of Ground Truth --Fixations</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8" name="内容占位符 2"/>
          <p:cNvSpPr>
            <a:spLocks noGrp="1"/>
          </p:cNvSpPr>
          <p:nvPr>
            <p:ph idx="1"/>
          </p:nvPr>
        </p:nvSpPr>
        <p:spPr>
          <a:xfrm>
            <a:off x="457200" y="1600200"/>
            <a:ext cx="8229600" cy="4525963"/>
          </a:xfrm>
        </p:spPr>
        <p:txBody>
          <a:bodyPr/>
          <a:lstStyle/>
          <a:p>
            <a:r>
              <a:rPr lang="en-US" altLang="zh-CN" dirty="0" smtClean="0"/>
              <a:t>Bruce Work [NIPS’05]</a:t>
            </a:r>
            <a:endParaRPr lang="zh-CN" altLang="en-US" dirty="0"/>
          </a:p>
        </p:txBody>
      </p:sp>
      <p:pic>
        <p:nvPicPr>
          <p:cNvPr id="10" name="Picture 20"/>
          <p:cNvPicPr>
            <a:picLocks noChangeAspect="1" noChangeArrowheads="1"/>
          </p:cNvPicPr>
          <p:nvPr/>
        </p:nvPicPr>
        <p:blipFill>
          <a:blip r:embed="rId3" cstate="print"/>
          <a:srcRect/>
          <a:stretch>
            <a:fillRect/>
          </a:stretch>
        </p:blipFill>
        <p:spPr bwMode="auto">
          <a:xfrm>
            <a:off x="4857752" y="2928934"/>
            <a:ext cx="3836987" cy="2879725"/>
          </a:xfrm>
          <a:prstGeom prst="rect">
            <a:avLst/>
          </a:prstGeom>
          <a:noFill/>
          <a:ln w="9525">
            <a:noFill/>
            <a:miter lim="800000"/>
            <a:headEnd/>
            <a:tailEnd/>
          </a:ln>
        </p:spPr>
      </p:pic>
      <p:pic>
        <p:nvPicPr>
          <p:cNvPr id="11" name="Picture 21"/>
          <p:cNvPicPr>
            <a:picLocks noChangeAspect="1" noChangeArrowheads="1"/>
          </p:cNvPicPr>
          <p:nvPr/>
        </p:nvPicPr>
        <p:blipFill>
          <a:blip r:embed="rId4" cstate="print"/>
          <a:srcRect/>
          <a:stretch>
            <a:fillRect/>
          </a:stretch>
        </p:blipFill>
        <p:spPr bwMode="auto">
          <a:xfrm>
            <a:off x="714348" y="2928934"/>
            <a:ext cx="3836987" cy="2879725"/>
          </a:xfrm>
          <a:prstGeom prst="rect">
            <a:avLst/>
          </a:prstGeom>
          <a:noFill/>
          <a:ln w="9525">
            <a:noFill/>
            <a:miter lim="800000"/>
            <a:headEnd/>
            <a:tailEnd/>
          </a:ln>
        </p:spPr>
      </p:pic>
      <p:sp>
        <p:nvSpPr>
          <p:cNvPr id="13"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33/48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Two kinds of Ground Truth --Labeled regions</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5" name="Picture 3"/>
          <p:cNvPicPr>
            <a:picLocks noChangeAspect="1" noChangeArrowheads="1"/>
          </p:cNvPicPr>
          <p:nvPr/>
        </p:nvPicPr>
        <p:blipFill>
          <a:blip r:embed="rId3" cstate="print"/>
          <a:srcRect/>
          <a:stretch>
            <a:fillRect/>
          </a:stretch>
        </p:blipFill>
        <p:spPr bwMode="auto">
          <a:xfrm>
            <a:off x="571472" y="2114700"/>
            <a:ext cx="2500330" cy="1673774"/>
          </a:xfrm>
          <a:prstGeom prst="rect">
            <a:avLst/>
          </a:prstGeom>
          <a:noFill/>
          <a:ln w="9525">
            <a:noFill/>
            <a:miter lim="800000"/>
            <a:headEnd/>
            <a:tailEnd/>
          </a:ln>
          <a:effectLst/>
        </p:spPr>
      </p:pic>
      <p:pic>
        <p:nvPicPr>
          <p:cNvPr id="16" name="Picture 4"/>
          <p:cNvPicPr>
            <a:picLocks noChangeAspect="1" noChangeArrowheads="1"/>
          </p:cNvPicPr>
          <p:nvPr/>
        </p:nvPicPr>
        <p:blipFill>
          <a:blip r:embed="rId4" cstate="print"/>
          <a:srcRect/>
          <a:stretch>
            <a:fillRect/>
          </a:stretch>
        </p:blipFill>
        <p:spPr bwMode="auto">
          <a:xfrm>
            <a:off x="6000760" y="2114699"/>
            <a:ext cx="2500330" cy="1673803"/>
          </a:xfrm>
          <a:prstGeom prst="rect">
            <a:avLst/>
          </a:prstGeom>
          <a:noFill/>
          <a:ln w="9525">
            <a:noFill/>
            <a:miter lim="800000"/>
            <a:headEnd/>
            <a:tailEnd/>
          </a:ln>
          <a:effectLst/>
        </p:spPr>
      </p:pic>
      <p:pic>
        <p:nvPicPr>
          <p:cNvPr id="18" name="Picture 5"/>
          <p:cNvPicPr>
            <a:picLocks noChangeAspect="1" noChangeArrowheads="1"/>
          </p:cNvPicPr>
          <p:nvPr/>
        </p:nvPicPr>
        <p:blipFill>
          <a:blip r:embed="rId5" cstate="print"/>
          <a:srcRect/>
          <a:stretch>
            <a:fillRect/>
          </a:stretch>
        </p:blipFill>
        <p:spPr bwMode="auto">
          <a:xfrm>
            <a:off x="3286116" y="2114699"/>
            <a:ext cx="2500330" cy="1659970"/>
          </a:xfrm>
          <a:prstGeom prst="rect">
            <a:avLst/>
          </a:prstGeom>
          <a:noFill/>
          <a:ln w="9525">
            <a:noFill/>
            <a:miter lim="800000"/>
            <a:headEnd/>
            <a:tailEnd/>
          </a:ln>
          <a:effectLst/>
        </p:spPr>
      </p:pic>
      <p:pic>
        <p:nvPicPr>
          <p:cNvPr id="19" name="Picture 6"/>
          <p:cNvPicPr>
            <a:picLocks noChangeAspect="1" noChangeArrowheads="1"/>
          </p:cNvPicPr>
          <p:nvPr/>
        </p:nvPicPr>
        <p:blipFill>
          <a:blip r:embed="rId6" cstate="print"/>
          <a:srcRect/>
          <a:stretch>
            <a:fillRect/>
          </a:stretch>
        </p:blipFill>
        <p:spPr bwMode="auto">
          <a:xfrm>
            <a:off x="3286116" y="3972087"/>
            <a:ext cx="2500330" cy="1664585"/>
          </a:xfrm>
          <a:prstGeom prst="rect">
            <a:avLst/>
          </a:prstGeom>
          <a:noFill/>
          <a:ln w="9525">
            <a:noFill/>
            <a:miter lim="800000"/>
            <a:headEnd/>
            <a:tailEnd/>
          </a:ln>
          <a:effectLst/>
        </p:spPr>
      </p:pic>
      <p:pic>
        <p:nvPicPr>
          <p:cNvPr id="20" name="Picture 7"/>
          <p:cNvPicPr>
            <a:picLocks noChangeAspect="1" noChangeArrowheads="1"/>
          </p:cNvPicPr>
          <p:nvPr/>
        </p:nvPicPr>
        <p:blipFill>
          <a:blip r:embed="rId7" cstate="print"/>
          <a:srcRect/>
          <a:stretch>
            <a:fillRect/>
          </a:stretch>
        </p:blipFill>
        <p:spPr bwMode="auto">
          <a:xfrm>
            <a:off x="571472" y="3972087"/>
            <a:ext cx="2500330" cy="1670345"/>
          </a:xfrm>
          <a:prstGeom prst="rect">
            <a:avLst/>
          </a:prstGeom>
          <a:noFill/>
          <a:ln w="9525">
            <a:noFill/>
            <a:miter lim="800000"/>
            <a:headEnd/>
            <a:tailEnd/>
          </a:ln>
          <a:effectLst/>
        </p:spPr>
      </p:pic>
      <p:pic>
        <p:nvPicPr>
          <p:cNvPr id="21" name="Picture 8"/>
          <p:cNvPicPr>
            <a:picLocks noGrp="1" noChangeAspect="1" noChangeArrowheads="1"/>
          </p:cNvPicPr>
          <p:nvPr>
            <p:ph idx="1"/>
          </p:nvPr>
        </p:nvPicPr>
        <p:blipFill>
          <a:blip r:embed="rId8" cstate="print"/>
          <a:srcRect/>
          <a:stretch>
            <a:fillRect/>
          </a:stretch>
        </p:blipFill>
        <p:spPr bwMode="auto">
          <a:xfrm>
            <a:off x="6000760" y="3972087"/>
            <a:ext cx="2500330" cy="1671491"/>
          </a:xfrm>
          <a:prstGeom prst="rect">
            <a:avLst/>
          </a:prstGeom>
          <a:noFill/>
          <a:ln w="9525">
            <a:noFill/>
            <a:miter lim="800000"/>
            <a:headEnd/>
            <a:tailEnd/>
          </a:ln>
          <a:effectLst/>
        </p:spPr>
      </p:pic>
      <p:sp>
        <p:nvSpPr>
          <p:cNvPr id="22" name="矩形 21"/>
          <p:cNvSpPr/>
          <p:nvPr/>
        </p:nvSpPr>
        <p:spPr>
          <a:xfrm>
            <a:off x="785850" y="5786454"/>
            <a:ext cx="9144000" cy="646331"/>
          </a:xfrm>
          <a:prstGeom prst="rect">
            <a:avLst/>
          </a:prstGeom>
        </p:spPr>
        <p:txBody>
          <a:bodyPr wrap="square">
            <a:spAutoFit/>
          </a:bodyPr>
          <a:lstStyle/>
          <a:p>
            <a:r>
              <a:rPr lang="en-US" dirty="0" smtClean="0"/>
              <a:t>The original images are available from the </a:t>
            </a:r>
            <a:r>
              <a:rPr lang="en-US" dirty="0" err="1" smtClean="0"/>
              <a:t>Berkely</a:t>
            </a:r>
            <a:r>
              <a:rPr lang="en-US" dirty="0" smtClean="0"/>
              <a:t> Segmentation Dataset at: </a:t>
            </a:r>
            <a:r>
              <a:rPr lang="en-US" dirty="0" smtClean="0">
                <a:hlinkClick r:id="rId9"/>
              </a:rPr>
              <a:t>http://www.eecs.berkeley.edu/Research/Projects/CS/vision/grouping/segbench/ </a:t>
            </a:r>
            <a:endParaRPr lang="zh-CN" altLang="en-US" dirty="0"/>
          </a:p>
        </p:txBody>
      </p:sp>
      <p:sp>
        <p:nvSpPr>
          <p:cNvPr id="23" name="矩形 22"/>
          <p:cNvSpPr/>
          <p:nvPr/>
        </p:nvSpPr>
        <p:spPr>
          <a:xfrm>
            <a:off x="357158" y="1428736"/>
            <a:ext cx="5442195" cy="584775"/>
          </a:xfrm>
          <a:prstGeom prst="rect">
            <a:avLst/>
          </a:prstGeom>
        </p:spPr>
        <p:txBody>
          <a:bodyPr wrap="none">
            <a:spAutoFit/>
          </a:bodyPr>
          <a:lstStyle/>
          <a:p>
            <a:pPr marL="342900" indent="-342900">
              <a:spcBef>
                <a:spcPct val="20000"/>
              </a:spcBef>
              <a:buFont typeface="Arial" pitchFamily="34" charset="0"/>
              <a:buChar char="•"/>
            </a:pPr>
            <a:r>
              <a:rPr lang="en-US" altLang="zh-CN" sz="3200" dirty="0" smtClean="0"/>
              <a:t>Salient Objects Dataset (SOD)</a:t>
            </a:r>
            <a:endParaRPr lang="zh-CN" altLang="en-US" sz="3200" dirty="0" smtClean="0"/>
          </a:p>
        </p:txBody>
      </p:sp>
      <p:sp>
        <p:nvSpPr>
          <p:cNvPr id="24"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34/48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Two kinds of Ground Truth –Labeled regions</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22" name="矩形 21"/>
          <p:cNvSpPr/>
          <p:nvPr/>
        </p:nvSpPr>
        <p:spPr>
          <a:xfrm>
            <a:off x="785850" y="5786454"/>
            <a:ext cx="9144000" cy="646331"/>
          </a:xfrm>
          <a:prstGeom prst="rect">
            <a:avLst/>
          </a:prstGeom>
        </p:spPr>
        <p:txBody>
          <a:bodyPr wrap="square">
            <a:spAutoFit/>
          </a:bodyPr>
          <a:lstStyle/>
          <a:p>
            <a:r>
              <a:rPr lang="en-US" dirty="0" smtClean="0"/>
              <a:t>The original images are available from the </a:t>
            </a:r>
            <a:r>
              <a:rPr lang="en-US" dirty="0" err="1" smtClean="0"/>
              <a:t>Berkely</a:t>
            </a:r>
            <a:r>
              <a:rPr lang="en-US" dirty="0" smtClean="0"/>
              <a:t> Segmentation Dataset at: http://www.cse.cuhk.edu.hk/leojia/projects/hsaliency/index.html#downloads</a:t>
            </a:r>
            <a:endParaRPr lang="zh-CN" altLang="en-US" dirty="0"/>
          </a:p>
        </p:txBody>
      </p:sp>
      <p:sp>
        <p:nvSpPr>
          <p:cNvPr id="23" name="矩形 22"/>
          <p:cNvSpPr/>
          <p:nvPr/>
        </p:nvSpPr>
        <p:spPr>
          <a:xfrm>
            <a:off x="357158" y="1285860"/>
            <a:ext cx="7864974" cy="523220"/>
          </a:xfrm>
          <a:prstGeom prst="rect">
            <a:avLst/>
          </a:prstGeom>
        </p:spPr>
        <p:txBody>
          <a:bodyPr wrap="none">
            <a:spAutoFit/>
          </a:bodyPr>
          <a:lstStyle/>
          <a:p>
            <a:pPr marL="342900" indent="-342900">
              <a:spcBef>
                <a:spcPct val="20000"/>
              </a:spcBef>
              <a:buFont typeface="Arial" pitchFamily="34" charset="0"/>
              <a:buChar char="•"/>
            </a:pPr>
            <a:r>
              <a:rPr lang="en-US" altLang="zh-CN" sz="2800" dirty="0" smtClean="0"/>
              <a:t>Extended Complex Scene Saliency Dataset (ECSSD)</a:t>
            </a:r>
          </a:p>
        </p:txBody>
      </p:sp>
      <p:pic>
        <p:nvPicPr>
          <p:cNvPr id="25" name="Picture 2" descr="dataset overview"/>
          <p:cNvPicPr>
            <a:picLocks noChangeAspect="1" noChangeArrowheads="1"/>
          </p:cNvPicPr>
          <p:nvPr/>
        </p:nvPicPr>
        <p:blipFill>
          <a:blip r:embed="rId3" cstate="print"/>
          <a:srcRect/>
          <a:stretch>
            <a:fillRect/>
          </a:stretch>
        </p:blipFill>
        <p:spPr bwMode="auto">
          <a:xfrm>
            <a:off x="571472" y="1857364"/>
            <a:ext cx="7620000" cy="4267200"/>
          </a:xfrm>
          <a:prstGeom prst="rect">
            <a:avLst/>
          </a:prstGeom>
          <a:noFill/>
        </p:spPr>
      </p:pic>
      <p:sp>
        <p:nvSpPr>
          <p:cNvPr id="11"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35/48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23" name="矩形 22"/>
          <p:cNvSpPr/>
          <p:nvPr/>
        </p:nvSpPr>
        <p:spPr>
          <a:xfrm>
            <a:off x="357158" y="1285860"/>
            <a:ext cx="530915" cy="523220"/>
          </a:xfrm>
          <a:prstGeom prst="rect">
            <a:avLst/>
          </a:prstGeom>
        </p:spPr>
        <p:txBody>
          <a:bodyPr wrap="none">
            <a:spAutoFit/>
          </a:bodyPr>
          <a:lstStyle/>
          <a:p>
            <a:pPr marL="342900" indent="-342900">
              <a:spcBef>
                <a:spcPct val="20000"/>
              </a:spcBef>
              <a:buFont typeface="Arial" pitchFamily="34" charset="0"/>
              <a:buChar char="•"/>
            </a:pPr>
            <a:endParaRPr lang="en-US" altLang="zh-CN" sz="2800" dirty="0" smtClean="0"/>
          </a:p>
        </p:txBody>
      </p:sp>
      <p:sp>
        <p:nvSpPr>
          <p:cNvPr id="11" name="内容占位符 2"/>
          <p:cNvSpPr>
            <a:spLocks noGrp="1"/>
          </p:cNvSpPr>
          <p:nvPr>
            <p:ph idx="1"/>
          </p:nvPr>
        </p:nvSpPr>
        <p:spPr>
          <a:xfrm>
            <a:off x="428596" y="1428736"/>
            <a:ext cx="8229600" cy="5257800"/>
          </a:xfrm>
        </p:spPr>
        <p:txBody>
          <a:bodyPr>
            <a:normAutofit/>
          </a:bodyPr>
          <a:lstStyle/>
          <a:p>
            <a:r>
              <a:rPr lang="en-US" altLang="zh-CN" dirty="0" smtClean="0"/>
              <a:t>Which model works better?</a:t>
            </a:r>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smtClean="0"/>
          </a:p>
        </p:txBody>
      </p:sp>
      <p:pic>
        <p:nvPicPr>
          <p:cNvPr id="13" name="Picture 2"/>
          <p:cNvPicPr>
            <a:picLocks noChangeAspect="1" noChangeArrowheads="1"/>
          </p:cNvPicPr>
          <p:nvPr/>
        </p:nvPicPr>
        <p:blipFill>
          <a:blip r:embed="rId3" cstate="print"/>
          <a:srcRect/>
          <a:stretch>
            <a:fillRect/>
          </a:stretch>
        </p:blipFill>
        <p:spPr bwMode="auto">
          <a:xfrm>
            <a:off x="611560" y="2060848"/>
            <a:ext cx="2995918" cy="2000242"/>
          </a:xfrm>
          <a:prstGeom prst="rect">
            <a:avLst/>
          </a:prstGeom>
          <a:noFill/>
          <a:ln w="9525">
            <a:noFill/>
            <a:miter lim="800000"/>
            <a:headEnd/>
            <a:tailEnd/>
          </a:ln>
          <a:effectLst/>
        </p:spPr>
      </p:pic>
      <p:pic>
        <p:nvPicPr>
          <p:cNvPr id="14" name="Picture 3"/>
          <p:cNvPicPr>
            <a:picLocks noChangeAspect="1" noChangeArrowheads="1"/>
          </p:cNvPicPr>
          <p:nvPr/>
        </p:nvPicPr>
        <p:blipFill>
          <a:blip r:embed="rId4" cstate="print"/>
          <a:srcRect/>
          <a:stretch>
            <a:fillRect/>
          </a:stretch>
        </p:blipFill>
        <p:spPr bwMode="auto">
          <a:xfrm>
            <a:off x="5643570" y="142852"/>
            <a:ext cx="2880000" cy="1886716"/>
          </a:xfrm>
          <a:prstGeom prst="rect">
            <a:avLst/>
          </a:prstGeom>
          <a:noFill/>
          <a:ln w="9525">
            <a:noFill/>
            <a:miter lim="800000"/>
            <a:headEnd/>
            <a:tailEnd/>
          </a:ln>
          <a:effectLst/>
        </p:spPr>
      </p:pic>
      <p:pic>
        <p:nvPicPr>
          <p:cNvPr id="15" name="Picture 4"/>
          <p:cNvPicPr>
            <a:picLocks noChangeAspect="1" noChangeArrowheads="1"/>
          </p:cNvPicPr>
          <p:nvPr/>
        </p:nvPicPr>
        <p:blipFill>
          <a:blip r:embed="rId5" cstate="print"/>
          <a:srcRect/>
          <a:stretch>
            <a:fillRect/>
          </a:stretch>
        </p:blipFill>
        <p:spPr bwMode="auto">
          <a:xfrm>
            <a:off x="5692528" y="2357430"/>
            <a:ext cx="2808562" cy="1826333"/>
          </a:xfrm>
          <a:prstGeom prst="rect">
            <a:avLst/>
          </a:prstGeom>
          <a:noFill/>
          <a:ln w="9525">
            <a:noFill/>
            <a:miter lim="800000"/>
            <a:headEnd/>
            <a:tailEnd/>
          </a:ln>
          <a:effectLst/>
        </p:spPr>
      </p:pic>
      <p:pic>
        <p:nvPicPr>
          <p:cNvPr id="16" name="Picture 5"/>
          <p:cNvPicPr>
            <a:picLocks noChangeAspect="1" noChangeArrowheads="1"/>
          </p:cNvPicPr>
          <p:nvPr/>
        </p:nvPicPr>
        <p:blipFill>
          <a:blip r:embed="rId6" cstate="print"/>
          <a:srcRect/>
          <a:stretch>
            <a:fillRect/>
          </a:stretch>
        </p:blipFill>
        <p:spPr bwMode="auto">
          <a:xfrm>
            <a:off x="5715008" y="4572008"/>
            <a:ext cx="2763026" cy="1800000"/>
          </a:xfrm>
          <a:prstGeom prst="rect">
            <a:avLst/>
          </a:prstGeom>
          <a:noFill/>
          <a:ln w="9525">
            <a:noFill/>
            <a:miter lim="800000"/>
            <a:headEnd/>
            <a:tailEnd/>
          </a:ln>
          <a:effectLst/>
        </p:spPr>
      </p:pic>
      <p:sp>
        <p:nvSpPr>
          <p:cNvPr id="18" name="内容占位符 2"/>
          <p:cNvSpPr txBox="1">
            <a:spLocks/>
          </p:cNvSpPr>
          <p:nvPr/>
        </p:nvSpPr>
        <p:spPr>
          <a:xfrm>
            <a:off x="5715008" y="4071942"/>
            <a:ext cx="3357586" cy="500042"/>
          </a:xfrm>
          <a:prstGeom prst="rect">
            <a:avLst/>
          </a:prstGeom>
        </p:spPr>
        <p:txBody>
          <a:bodyPr vert="horz" lIns="91440" tIns="45720" rIns="91440" bIns="45720" rtlCol="0">
            <a:normAutofit/>
          </a:bodyPr>
          <a:lstStyle/>
          <a:p>
            <a:pPr marL="342900" indent="-342900">
              <a:spcBef>
                <a:spcPct val="20000"/>
              </a:spcBef>
              <a:buFont typeface="Arial" pitchFamily="34" charset="0"/>
              <a:buChar char="•"/>
              <a:defRPr/>
            </a:pPr>
            <a:r>
              <a:rPr lang="en-US" altLang="zh-CN" sz="2400" dirty="0" smtClean="0"/>
              <a:t>DRFI </a:t>
            </a:r>
            <a:r>
              <a:rPr lang="en-US" altLang="zh-CN" sz="1400" dirty="0" smtClean="0"/>
              <a:t>(H. Jiang et.al ,2013)</a:t>
            </a:r>
            <a:endParaRPr lang="zh-CN" altLang="en-US" sz="14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19" name="内容占位符 2"/>
          <p:cNvSpPr txBox="1">
            <a:spLocks/>
          </p:cNvSpPr>
          <p:nvPr/>
        </p:nvSpPr>
        <p:spPr>
          <a:xfrm>
            <a:off x="5643570" y="1928826"/>
            <a:ext cx="3357586" cy="500042"/>
          </a:xfrm>
          <a:prstGeom prst="rect">
            <a:avLst/>
          </a:prstGeom>
        </p:spPr>
        <p:txBody>
          <a:bodyPr vert="horz" lIns="91440" tIns="45720" rIns="91440" bIns="45720" rtlCol="0">
            <a:normAutofit/>
          </a:bodyPr>
          <a:lstStyle/>
          <a:p>
            <a:pPr marL="342900" lvl="0" indent="-342900">
              <a:spcBef>
                <a:spcPct val="20000"/>
              </a:spcBef>
              <a:buFont typeface="Arial" pitchFamily="34" charset="0"/>
              <a:buChar char="•"/>
              <a:defRPr/>
            </a:pPr>
            <a:r>
              <a:rPr lang="en-US" altLang="zh-CN" sz="2400" dirty="0" smtClean="0"/>
              <a:t>MCDL  </a:t>
            </a:r>
            <a:r>
              <a:rPr lang="en-US" altLang="zh-CN" sz="1400" dirty="0" smtClean="0"/>
              <a:t>(R. Zhao, et.al,2015)</a:t>
            </a:r>
            <a:endParaRPr kumimoji="0" lang="zh-CN" altLang="en-US" sz="1400" b="0" i="0" u="none" strike="noStrike" kern="1200" cap="none" spc="0" normalizeH="0" baseline="0" noProof="0" dirty="0">
              <a:ln>
                <a:noFill/>
              </a:ln>
              <a:solidFill>
                <a:schemeClr val="tx1"/>
              </a:solidFill>
              <a:effectLst/>
              <a:uLnTx/>
              <a:uFillTx/>
              <a:latin typeface="+mn-lt"/>
              <a:ea typeface="+mn-ea"/>
              <a:cs typeface="+mn-cs"/>
            </a:endParaRPr>
          </a:p>
        </p:txBody>
      </p:sp>
      <p:pic>
        <p:nvPicPr>
          <p:cNvPr id="20" name="Picture 6" descr="H:\新建文件夹\New_project_(3)\New_test\New_project_(3)__New_test__8.jpg__Full_recordings__All_Participants.jpg"/>
          <p:cNvPicPr>
            <a:picLocks noChangeAspect="1" noChangeArrowheads="1"/>
          </p:cNvPicPr>
          <p:nvPr/>
        </p:nvPicPr>
        <p:blipFill>
          <a:blip r:embed="rId7" cstate="print"/>
          <a:srcRect/>
          <a:stretch>
            <a:fillRect/>
          </a:stretch>
        </p:blipFill>
        <p:spPr bwMode="auto">
          <a:xfrm>
            <a:off x="2143108" y="4214818"/>
            <a:ext cx="3288020" cy="2195266"/>
          </a:xfrm>
          <a:prstGeom prst="rect">
            <a:avLst/>
          </a:prstGeom>
          <a:noFill/>
        </p:spPr>
      </p:pic>
      <p:sp>
        <p:nvSpPr>
          <p:cNvPr id="21" name="内容占位符 2"/>
          <p:cNvSpPr txBox="1">
            <a:spLocks/>
          </p:cNvSpPr>
          <p:nvPr/>
        </p:nvSpPr>
        <p:spPr>
          <a:xfrm>
            <a:off x="5643570" y="6286520"/>
            <a:ext cx="3357586" cy="50004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altLang="zh-CN" sz="2400" dirty="0" smtClean="0"/>
              <a:t>Ground Truth</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24" name="内容占位符 2"/>
          <p:cNvSpPr txBox="1">
            <a:spLocks/>
          </p:cNvSpPr>
          <p:nvPr/>
        </p:nvSpPr>
        <p:spPr>
          <a:xfrm>
            <a:off x="179512" y="4077072"/>
            <a:ext cx="3357586" cy="50004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r>
              <a:rPr lang="en-US" altLang="zh-CN" sz="2400" dirty="0" smtClean="0"/>
              <a:t>     ECSSD</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26" name="内容占位符 2"/>
          <p:cNvSpPr txBox="1">
            <a:spLocks/>
          </p:cNvSpPr>
          <p:nvPr/>
        </p:nvSpPr>
        <p:spPr>
          <a:xfrm>
            <a:off x="571472" y="5857892"/>
            <a:ext cx="3357586" cy="500042"/>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2400" b="0" i="0" u="none" strike="noStrike" kern="1200" cap="none" spc="0" normalizeH="0" baseline="0" noProof="0" dirty="0" smtClean="0">
                <a:ln>
                  <a:noFill/>
                </a:ln>
                <a:solidFill>
                  <a:schemeClr val="tx1"/>
                </a:solidFill>
                <a:effectLst/>
                <a:uLnTx/>
                <a:uFillTx/>
                <a:latin typeface="+mn-lt"/>
                <a:ea typeface="+mn-ea"/>
                <a:cs typeface="+mn-cs"/>
              </a:rPr>
              <a:t>Fixations</a:t>
            </a:r>
            <a:endParaRPr kumimoji="0" lang="zh-CN" altLang="en-US"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22"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36/48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23" name="矩形 22"/>
          <p:cNvSpPr/>
          <p:nvPr/>
        </p:nvSpPr>
        <p:spPr>
          <a:xfrm>
            <a:off x="357158" y="1285860"/>
            <a:ext cx="530915" cy="523220"/>
          </a:xfrm>
          <a:prstGeom prst="rect">
            <a:avLst/>
          </a:prstGeom>
        </p:spPr>
        <p:txBody>
          <a:bodyPr wrap="none">
            <a:spAutoFit/>
          </a:bodyPr>
          <a:lstStyle/>
          <a:p>
            <a:pPr marL="342900" indent="-342900">
              <a:spcBef>
                <a:spcPct val="20000"/>
              </a:spcBef>
              <a:buFont typeface="Arial" pitchFamily="34" charset="0"/>
              <a:buChar char="•"/>
            </a:pPr>
            <a:endParaRPr lang="en-US" altLang="zh-CN" sz="2800" dirty="0" smtClean="0"/>
          </a:p>
        </p:txBody>
      </p:sp>
      <p:pic>
        <p:nvPicPr>
          <p:cNvPr id="22" name="Picture 3"/>
          <p:cNvPicPr>
            <a:picLocks noChangeAspect="1" noChangeArrowheads="1"/>
          </p:cNvPicPr>
          <p:nvPr/>
        </p:nvPicPr>
        <p:blipFill>
          <a:blip r:embed="rId3" cstate="print"/>
          <a:srcRect/>
          <a:stretch>
            <a:fillRect/>
          </a:stretch>
        </p:blipFill>
        <p:spPr bwMode="auto">
          <a:xfrm>
            <a:off x="500034" y="3803671"/>
            <a:ext cx="2500330" cy="1673774"/>
          </a:xfrm>
          <a:prstGeom prst="rect">
            <a:avLst/>
          </a:prstGeom>
          <a:noFill/>
          <a:ln w="9525">
            <a:noFill/>
            <a:miter lim="800000"/>
            <a:headEnd/>
            <a:tailEnd/>
          </a:ln>
          <a:effectLst/>
        </p:spPr>
      </p:pic>
      <p:pic>
        <p:nvPicPr>
          <p:cNvPr id="25" name="Picture 5"/>
          <p:cNvPicPr>
            <a:picLocks noChangeAspect="1" noChangeArrowheads="1"/>
          </p:cNvPicPr>
          <p:nvPr/>
        </p:nvPicPr>
        <p:blipFill>
          <a:blip r:embed="rId4" cstate="print"/>
          <a:srcRect/>
          <a:stretch>
            <a:fillRect/>
          </a:stretch>
        </p:blipFill>
        <p:spPr bwMode="auto">
          <a:xfrm>
            <a:off x="500034" y="1731969"/>
            <a:ext cx="2500330" cy="1659970"/>
          </a:xfrm>
          <a:prstGeom prst="rect">
            <a:avLst/>
          </a:prstGeom>
          <a:noFill/>
          <a:ln w="9525">
            <a:noFill/>
            <a:miter lim="800000"/>
            <a:headEnd/>
            <a:tailEnd/>
          </a:ln>
          <a:effectLst/>
        </p:spPr>
      </p:pic>
      <p:pic>
        <p:nvPicPr>
          <p:cNvPr id="27" name="Picture 6"/>
          <p:cNvPicPr>
            <a:picLocks noChangeAspect="1" noChangeArrowheads="1"/>
          </p:cNvPicPr>
          <p:nvPr/>
        </p:nvPicPr>
        <p:blipFill>
          <a:blip r:embed="rId5" cstate="print"/>
          <a:srcRect/>
          <a:stretch>
            <a:fillRect/>
          </a:stretch>
        </p:blipFill>
        <p:spPr bwMode="auto">
          <a:xfrm>
            <a:off x="3357554" y="1731969"/>
            <a:ext cx="2500330" cy="1664585"/>
          </a:xfrm>
          <a:prstGeom prst="rect">
            <a:avLst/>
          </a:prstGeom>
          <a:noFill/>
          <a:ln w="9525">
            <a:noFill/>
            <a:miter lim="800000"/>
            <a:headEnd/>
            <a:tailEnd/>
          </a:ln>
          <a:effectLst/>
        </p:spPr>
      </p:pic>
      <p:pic>
        <p:nvPicPr>
          <p:cNvPr id="28" name="Picture 7"/>
          <p:cNvPicPr>
            <a:picLocks noChangeAspect="1" noChangeArrowheads="1"/>
          </p:cNvPicPr>
          <p:nvPr/>
        </p:nvPicPr>
        <p:blipFill>
          <a:blip r:embed="rId6" cstate="print"/>
          <a:srcRect/>
          <a:stretch>
            <a:fillRect/>
          </a:stretch>
        </p:blipFill>
        <p:spPr bwMode="auto">
          <a:xfrm>
            <a:off x="3357554" y="3803671"/>
            <a:ext cx="2500330" cy="1670345"/>
          </a:xfrm>
          <a:prstGeom prst="rect">
            <a:avLst/>
          </a:prstGeom>
          <a:noFill/>
          <a:ln w="9525">
            <a:noFill/>
            <a:miter lim="800000"/>
            <a:headEnd/>
            <a:tailEnd/>
          </a:ln>
          <a:effectLst/>
        </p:spPr>
      </p:pic>
      <p:pic>
        <p:nvPicPr>
          <p:cNvPr id="29" name="Picture 2" descr="H:\新建文件夹\New_project_(3)\FIXATIONS\New_project_(3)\New_test\New_project_(3)__New_test__2.jpg__Full_recordings__All_Participants.jpg"/>
          <p:cNvPicPr>
            <a:picLocks noChangeAspect="1" noChangeArrowheads="1"/>
          </p:cNvPicPr>
          <p:nvPr/>
        </p:nvPicPr>
        <p:blipFill>
          <a:blip r:embed="rId7" cstate="print"/>
          <a:srcRect/>
          <a:stretch>
            <a:fillRect/>
          </a:stretch>
        </p:blipFill>
        <p:spPr bwMode="auto">
          <a:xfrm>
            <a:off x="6215075" y="1731969"/>
            <a:ext cx="2514235" cy="1663200"/>
          </a:xfrm>
          <a:prstGeom prst="rect">
            <a:avLst/>
          </a:prstGeom>
          <a:noFill/>
        </p:spPr>
      </p:pic>
      <p:pic>
        <p:nvPicPr>
          <p:cNvPr id="30" name="Picture 3" descr="H:\新建文件夹\New_project_(3)\FIXATIONS\New_project_(3)\New_test\New_project_(3)__New_test__1.jpg__Full_recordings__All_Participants.jpg"/>
          <p:cNvPicPr>
            <a:picLocks noChangeAspect="1" noChangeArrowheads="1"/>
          </p:cNvPicPr>
          <p:nvPr/>
        </p:nvPicPr>
        <p:blipFill>
          <a:blip r:embed="rId8" cstate="print"/>
          <a:srcRect/>
          <a:stretch>
            <a:fillRect/>
          </a:stretch>
        </p:blipFill>
        <p:spPr bwMode="auto">
          <a:xfrm>
            <a:off x="6215074" y="3803671"/>
            <a:ext cx="2479569" cy="1663200"/>
          </a:xfrm>
          <a:prstGeom prst="rect">
            <a:avLst/>
          </a:prstGeom>
          <a:noFill/>
        </p:spPr>
      </p:pic>
      <p:sp>
        <p:nvSpPr>
          <p:cNvPr id="31" name="内容占位符 30"/>
          <p:cNvSpPr>
            <a:spLocks noGrp="1"/>
          </p:cNvSpPr>
          <p:nvPr>
            <p:ph idx="1"/>
          </p:nvPr>
        </p:nvSpPr>
        <p:spPr>
          <a:xfrm>
            <a:off x="600076" y="1689119"/>
            <a:ext cx="8229600" cy="4525963"/>
          </a:xfrm>
        </p:spPr>
        <p:txBody>
          <a:bodyPr/>
          <a:lstStyle/>
          <a:p>
            <a:endParaRPr lang="zh-CN" altLang="en-US" dirty="0"/>
          </a:p>
        </p:txBody>
      </p:sp>
      <p:sp>
        <p:nvSpPr>
          <p:cNvPr id="1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20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20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fade">
                                      <p:cBhvr>
                                        <p:cTn id="21" dur="20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37/48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2050" name="Picture 2" descr="C:\Users\Jeans\Desktop\ICIP Tutorials\experiment\code\ROC code\for REGION GroundTruth\GroundTruth\GT1_4.bmp"/>
          <p:cNvPicPr>
            <a:picLocks noChangeAspect="1" noChangeArrowheads="1"/>
          </p:cNvPicPr>
          <p:nvPr/>
        </p:nvPicPr>
        <p:blipFill>
          <a:blip r:embed="rId3" cstate="print"/>
          <a:srcRect/>
          <a:stretch>
            <a:fillRect/>
          </a:stretch>
        </p:blipFill>
        <p:spPr bwMode="auto">
          <a:xfrm>
            <a:off x="3507008" y="1915876"/>
            <a:ext cx="2208000" cy="1656000"/>
          </a:xfrm>
          <a:prstGeom prst="rect">
            <a:avLst/>
          </a:prstGeom>
          <a:noFill/>
        </p:spPr>
      </p:pic>
      <p:pic>
        <p:nvPicPr>
          <p:cNvPr id="2051" name="Picture 3" descr="C:\Users\Jeans\Desktop\ICIP Tutorials\experiment\code\ROC code\for REGION GroundTruth\GroundTruth\GT1_8.bmp"/>
          <p:cNvPicPr>
            <a:picLocks noChangeAspect="1" noChangeArrowheads="1"/>
          </p:cNvPicPr>
          <p:nvPr/>
        </p:nvPicPr>
        <p:blipFill>
          <a:blip r:embed="rId4" cstate="print"/>
          <a:srcRect/>
          <a:stretch>
            <a:fillRect/>
          </a:stretch>
        </p:blipFill>
        <p:spPr bwMode="auto">
          <a:xfrm>
            <a:off x="3507008" y="3630388"/>
            <a:ext cx="2208000" cy="1656000"/>
          </a:xfrm>
          <a:prstGeom prst="rect">
            <a:avLst/>
          </a:prstGeom>
          <a:noFill/>
        </p:spPr>
      </p:pic>
      <p:pic>
        <p:nvPicPr>
          <p:cNvPr id="2052" name="Picture 4" descr="C:\Users\Jeans\Desktop\ICIP Tutorials\experiment\code\ROC code\for REGION GroundTruth\YourSaliencyMap\DensityMap_8.jpg"/>
          <p:cNvPicPr>
            <a:picLocks noChangeAspect="1" noChangeArrowheads="1"/>
          </p:cNvPicPr>
          <p:nvPr/>
        </p:nvPicPr>
        <p:blipFill>
          <a:blip r:embed="rId5" cstate="print"/>
          <a:srcRect/>
          <a:stretch>
            <a:fillRect/>
          </a:stretch>
        </p:blipFill>
        <p:spPr bwMode="auto">
          <a:xfrm>
            <a:off x="6364528" y="3630388"/>
            <a:ext cx="2208000" cy="1656000"/>
          </a:xfrm>
          <a:prstGeom prst="rect">
            <a:avLst/>
          </a:prstGeom>
          <a:noFill/>
        </p:spPr>
      </p:pic>
      <p:pic>
        <p:nvPicPr>
          <p:cNvPr id="2053" name="Picture 5" descr="C:\Users\Jeans\Desktop\ICIP Tutorials\experiment\code\ROC code\for REGION GroundTruth\YourSaliencyMap\DensityMap_4.jpg"/>
          <p:cNvPicPr>
            <a:picLocks noChangeAspect="1" noChangeArrowheads="1"/>
          </p:cNvPicPr>
          <p:nvPr/>
        </p:nvPicPr>
        <p:blipFill>
          <a:blip r:embed="rId6" cstate="print"/>
          <a:srcRect/>
          <a:stretch>
            <a:fillRect/>
          </a:stretch>
        </p:blipFill>
        <p:spPr bwMode="auto">
          <a:xfrm>
            <a:off x="6364528" y="1915876"/>
            <a:ext cx="2208000" cy="1656000"/>
          </a:xfrm>
          <a:prstGeom prst="rect">
            <a:avLst/>
          </a:prstGeom>
          <a:noFill/>
        </p:spPr>
      </p:pic>
      <p:pic>
        <p:nvPicPr>
          <p:cNvPr id="2055" name="Picture 7" descr="C:\Users\Jeans\Desktop\ICIP Tutorials\experiment\code\ROC code\1 Large Salient Region\Image_4.bmp"/>
          <p:cNvPicPr>
            <a:picLocks noChangeAspect="1" noChangeArrowheads="1"/>
          </p:cNvPicPr>
          <p:nvPr/>
        </p:nvPicPr>
        <p:blipFill>
          <a:blip r:embed="rId7" cstate="print"/>
          <a:srcRect/>
          <a:stretch>
            <a:fillRect/>
          </a:stretch>
        </p:blipFill>
        <p:spPr bwMode="auto">
          <a:xfrm>
            <a:off x="671802" y="1915876"/>
            <a:ext cx="2208000" cy="1656000"/>
          </a:xfrm>
          <a:prstGeom prst="rect">
            <a:avLst/>
          </a:prstGeom>
          <a:noFill/>
        </p:spPr>
      </p:pic>
      <p:pic>
        <p:nvPicPr>
          <p:cNvPr id="2056" name="Picture 8" descr="C:\Users\Jeans\Desktop\ICIP Tutorials\experiment\code\ROC code\1 Large Salient Region\Image_8.bmp"/>
          <p:cNvPicPr>
            <a:picLocks noChangeAspect="1" noChangeArrowheads="1"/>
          </p:cNvPicPr>
          <p:nvPr/>
        </p:nvPicPr>
        <p:blipFill>
          <a:blip r:embed="rId8" cstate="print"/>
          <a:srcRect/>
          <a:stretch>
            <a:fillRect/>
          </a:stretch>
        </p:blipFill>
        <p:spPr bwMode="auto">
          <a:xfrm>
            <a:off x="671802" y="3630388"/>
            <a:ext cx="2208000" cy="1656000"/>
          </a:xfrm>
          <a:prstGeom prst="rect">
            <a:avLst/>
          </a:prstGeom>
          <a:noFill/>
        </p:spPr>
      </p:pic>
      <p:sp>
        <p:nvSpPr>
          <p:cNvPr id="16"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38/48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31" name="内容占位符 30"/>
          <p:cNvSpPr>
            <a:spLocks noGrp="1"/>
          </p:cNvSpPr>
          <p:nvPr>
            <p:ph idx="1"/>
          </p:nvPr>
        </p:nvSpPr>
        <p:spPr>
          <a:xfrm>
            <a:off x="428596" y="1428736"/>
            <a:ext cx="8229600" cy="4929222"/>
          </a:xfrm>
        </p:spPr>
        <p:txBody>
          <a:bodyPr>
            <a:normAutofit lnSpcReduction="10000"/>
          </a:bodyPr>
          <a:lstStyle/>
          <a:p>
            <a:r>
              <a:rPr lang="en-US" altLang="zh-CN" sz="2000" dirty="0" smtClean="0"/>
              <a:t>Consistency between fixations data and human labeled regions</a:t>
            </a:r>
          </a:p>
          <a:p>
            <a:pPr>
              <a:buNone/>
            </a:pPr>
            <a:r>
              <a:rPr lang="en-US" altLang="zh-CN" sz="2000" dirty="0" smtClean="0"/>
              <a:t>(on the six sub-categories of McGill-</a:t>
            </a:r>
            <a:r>
              <a:rPr lang="en-US" altLang="zh-CN" sz="2000" dirty="0" err="1" smtClean="0"/>
              <a:t>ImgSal</a:t>
            </a:r>
            <a:r>
              <a:rPr lang="en-US" altLang="zh-CN" sz="2000" dirty="0" smtClean="0"/>
              <a:t> Dataset)</a:t>
            </a:r>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lvl="0"/>
            <a:r>
              <a:rPr lang="en-US" altLang="zh-CN" sz="2000" dirty="0" smtClean="0"/>
              <a:t>(ROC score -  </a:t>
            </a:r>
            <a:r>
              <a:rPr lang="en-US" altLang="zh-CN" sz="2000" dirty="0" err="1" smtClean="0"/>
              <a:t>Romdon</a:t>
            </a:r>
            <a:r>
              <a:rPr lang="en-US" altLang="zh-CN" sz="2000" dirty="0" smtClean="0"/>
              <a:t>)/(1-Romdon)</a:t>
            </a:r>
          </a:p>
          <a:p>
            <a:endParaRPr lang="zh-CN" altLang="en-US" sz="2000" dirty="0"/>
          </a:p>
        </p:txBody>
      </p:sp>
      <p:sp>
        <p:nvSpPr>
          <p:cNvPr id="16" name="内容占位符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6146" name="Picture 2"/>
          <p:cNvPicPr>
            <a:picLocks noChangeAspect="1" noChangeArrowheads="1"/>
          </p:cNvPicPr>
          <p:nvPr/>
        </p:nvPicPr>
        <p:blipFill>
          <a:blip r:embed="rId3" cstate="print"/>
          <a:srcRect/>
          <a:stretch>
            <a:fillRect/>
          </a:stretch>
        </p:blipFill>
        <p:spPr bwMode="auto">
          <a:xfrm>
            <a:off x="84584" y="3861792"/>
            <a:ext cx="4343400" cy="1295400"/>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179512" y="2289701"/>
            <a:ext cx="4098603" cy="1211307"/>
          </a:xfrm>
          <a:prstGeom prst="rect">
            <a:avLst/>
          </a:prstGeom>
          <a:noFill/>
          <a:ln w="9525">
            <a:noFill/>
            <a:miter lim="800000"/>
            <a:headEnd/>
            <a:tailEnd/>
          </a:ln>
        </p:spPr>
      </p:pic>
      <p:pic>
        <p:nvPicPr>
          <p:cNvPr id="18" name="Picture 2"/>
          <p:cNvPicPr>
            <a:picLocks noChangeAspect="1" noChangeArrowheads="1"/>
          </p:cNvPicPr>
          <p:nvPr/>
        </p:nvPicPr>
        <p:blipFill>
          <a:blip r:embed="rId5" cstate="print"/>
          <a:srcRect/>
          <a:stretch>
            <a:fillRect/>
          </a:stretch>
        </p:blipFill>
        <p:spPr bwMode="auto">
          <a:xfrm>
            <a:off x="3810000" y="1988840"/>
            <a:ext cx="5334000" cy="4000500"/>
          </a:xfrm>
          <a:prstGeom prst="rect">
            <a:avLst/>
          </a:prstGeom>
          <a:noFill/>
          <a:ln w="9525">
            <a:noFill/>
            <a:miter lim="800000"/>
            <a:headEnd/>
            <a:tailEnd/>
          </a:ln>
          <a:effectLst/>
        </p:spPr>
      </p:pic>
      <p:sp>
        <p:nvSpPr>
          <p:cNvPr id="13"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1224136"/>
          </a:xfrm>
          <a:prstGeom prst="rect">
            <a:avLst/>
          </a:prstGeom>
          <a:noFill/>
        </p:spPr>
        <p:txBody>
          <a:bodyPr vert="horz" lIns="91440" tIns="45720" rIns="91440" bIns="45720" rtlCol="0">
            <a:normAutofit/>
          </a:bodyPr>
          <a:lstStyle/>
          <a:p>
            <a:pPr marL="342900" lvl="0" indent="-342900">
              <a:spcBef>
                <a:spcPct val="20000"/>
              </a:spcBef>
              <a:buClr>
                <a:srgbClr val="7030A0"/>
              </a:buClr>
              <a:buSzPct val="75000"/>
              <a:buFont typeface="Wingdings" pitchFamily="2" charset="2"/>
              <a:buChar char="n"/>
            </a:pPr>
            <a:r>
              <a:rPr kumimoji="0" lang="en-US" altLang="zh-CN" sz="3200" b="1" i="0" u="none"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rPr>
              <a:t>Question:</a:t>
            </a:r>
            <a:r>
              <a:rPr lang="en-US" altLang="zh-CN" sz="2800" b="1" dirty="0" smtClean="0">
                <a:solidFill>
                  <a:srgbClr val="FFC000"/>
                </a:solidFill>
                <a:effectLst>
                  <a:outerShdw blurRad="38100" dist="38100" dir="2700000" algn="tl">
                    <a:srgbClr val="000000">
                      <a:alpha val="43137"/>
                    </a:srgbClr>
                  </a:outerShdw>
                </a:effectLst>
                <a:latin typeface="Times New Roman" pitchFamily="18" charset="0"/>
              </a:rPr>
              <a:t>  </a:t>
            </a:r>
            <a:r>
              <a:rPr lang="en-US" altLang="zh-CN" sz="28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Why have attention?</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What is attention modeling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1" name="Rectangle 3"/>
          <p:cNvSpPr txBox="1">
            <a:spLocks noChangeArrowheads="1"/>
          </p:cNvSpPr>
          <p:nvPr/>
        </p:nvSpPr>
        <p:spPr>
          <a:xfrm>
            <a:off x="642910" y="2071678"/>
            <a:ext cx="7772400" cy="41148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mn-cs"/>
              </a:rPr>
              <a:t>Resources for</a:t>
            </a:r>
            <a:r>
              <a:rPr kumimoji="0" lang="en-US" altLang="zh-CN" sz="3200" b="0" i="0" u="none" strike="noStrike" kern="1200" cap="none" spc="0" normalizeH="0" noProof="0" dirty="0" smtClean="0">
                <a:ln>
                  <a:noFill/>
                </a:ln>
                <a:solidFill>
                  <a:schemeClr val="tx1"/>
                </a:solidFill>
                <a:effectLst/>
                <a:uLnTx/>
                <a:uFillTx/>
                <a:latin typeface="+mn-lt"/>
                <a:ea typeface="宋体" pitchFamily="2" charset="-122"/>
                <a:cs typeface="+mn-cs"/>
              </a:rPr>
              <a:t> information processing</a:t>
            </a:r>
            <a:r>
              <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mn-cs"/>
              </a:rPr>
              <a:t> </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itchFamily="2" charset="-122"/>
                <a:cs typeface="+mn-cs"/>
              </a:rPr>
              <a:t>Too much information</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28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342900" lvl="0" indent="-342900">
              <a:spcBef>
                <a:spcPct val="20000"/>
              </a:spcBef>
              <a:buFont typeface="Arial" pitchFamily="34" charset="0"/>
              <a:buChar char="•"/>
              <a:defRPr/>
            </a:pPr>
            <a:r>
              <a:rPr lang="en-US" altLang="zh-CN" sz="3200" dirty="0" smtClean="0">
                <a:ea typeface="宋体" pitchFamily="2" charset="-122"/>
              </a:rPr>
              <a:t>Need relevant information</a:t>
            </a:r>
          </a:p>
          <a:p>
            <a:pPr marL="742950" lvl="1" indent="-285750">
              <a:spcBef>
                <a:spcPct val="20000"/>
              </a:spcBef>
              <a:buFont typeface="Arial" pitchFamily="34" charset="0"/>
              <a:buChar char="–"/>
              <a:defRPr/>
            </a:pPr>
            <a:r>
              <a:rPr lang="en-US" altLang="zh-CN" sz="2800" dirty="0" smtClean="0">
                <a:ea typeface="宋体" pitchFamily="2" charset="-122"/>
              </a:rPr>
              <a:t>Block unrelated information  </a:t>
            </a:r>
          </a:p>
          <a:p>
            <a:pPr marL="742950" marR="0" lvl="1" indent="-285750" algn="l" defTabSz="914400" rtl="0" eaLnBrk="1" fontAlgn="auto" latinLnBrk="0" hangingPunct="1">
              <a:lnSpc>
                <a:spcPct val="100000"/>
              </a:lnSpc>
              <a:spcBef>
                <a:spcPct val="20000"/>
              </a:spcBef>
              <a:spcAft>
                <a:spcPts val="0"/>
              </a:spcAft>
              <a:buClrTx/>
              <a:buSzTx/>
              <a:buFontTx/>
              <a:buNone/>
              <a:tabLst/>
              <a:defRPr/>
            </a:pPr>
            <a:endParaRPr lang="en-US" altLang="zh-CN" sz="2800" dirty="0" smtClean="0">
              <a:ea typeface="宋体" pitchFamily="2" charset="-122"/>
            </a:endParaRPr>
          </a:p>
        </p:txBody>
      </p:sp>
      <p:sp>
        <p:nvSpPr>
          <p:cNvPr id="8"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39/48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31" name="内容占位符 30"/>
          <p:cNvSpPr>
            <a:spLocks noGrp="1"/>
          </p:cNvSpPr>
          <p:nvPr>
            <p:ph idx="1"/>
          </p:nvPr>
        </p:nvSpPr>
        <p:spPr>
          <a:xfrm>
            <a:off x="428596" y="1428736"/>
            <a:ext cx="8229600" cy="4929222"/>
          </a:xfrm>
        </p:spPr>
        <p:txBody>
          <a:bodyPr>
            <a:normAutofit/>
          </a:bodyPr>
          <a:lstStyle/>
          <a:p>
            <a:r>
              <a:rPr lang="en-US" altLang="zh-CN" sz="2000" dirty="0" smtClean="0"/>
              <a:t>Spatial scale influence</a:t>
            </a:r>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a:buNone/>
            </a:pPr>
            <a:endParaRPr lang="zh-CN" altLang="en-US" sz="2000" dirty="0"/>
          </a:p>
        </p:txBody>
      </p:sp>
      <p:sp>
        <p:nvSpPr>
          <p:cNvPr id="16" name="内容占位符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pic>
        <p:nvPicPr>
          <p:cNvPr id="11" name="Picture 1" descr="H:\新建文件夹\New_project_(2)\New_test\New_project_(2)__New_test__27.jpg__Full_recordings__All_Participants.jpg"/>
          <p:cNvPicPr>
            <a:picLocks noChangeAspect="1" noChangeArrowheads="1"/>
          </p:cNvPicPr>
          <p:nvPr/>
        </p:nvPicPr>
        <p:blipFill>
          <a:blip r:embed="rId3" cstate="print"/>
          <a:srcRect/>
          <a:stretch>
            <a:fillRect/>
          </a:stretch>
        </p:blipFill>
        <p:spPr bwMode="auto">
          <a:xfrm>
            <a:off x="4572000" y="642918"/>
            <a:ext cx="4214810" cy="5819263"/>
          </a:xfrm>
          <a:prstGeom prst="rect">
            <a:avLst/>
          </a:prstGeom>
          <a:noFill/>
        </p:spPr>
      </p:pic>
      <p:pic>
        <p:nvPicPr>
          <p:cNvPr id="13" name="Picture 3" descr="H:\image.png"/>
          <p:cNvPicPr>
            <a:picLocks noChangeAspect="1" noChangeArrowheads="1"/>
          </p:cNvPicPr>
          <p:nvPr/>
        </p:nvPicPr>
        <p:blipFill>
          <a:blip r:embed="rId4" cstate="print"/>
          <a:srcRect/>
          <a:stretch>
            <a:fillRect/>
          </a:stretch>
        </p:blipFill>
        <p:spPr bwMode="auto">
          <a:xfrm>
            <a:off x="2555776" y="4005064"/>
            <a:ext cx="1676634" cy="2324425"/>
          </a:xfrm>
          <a:prstGeom prst="rect">
            <a:avLst/>
          </a:prstGeom>
          <a:noFill/>
        </p:spPr>
      </p:pic>
      <p:pic>
        <p:nvPicPr>
          <p:cNvPr id="14" name="Picture 3" descr="E:\博士论文\博士论文laTex\figures\setting1.jpg"/>
          <p:cNvPicPr>
            <a:picLocks noChangeAspect="1" noChangeArrowheads="1"/>
          </p:cNvPicPr>
          <p:nvPr/>
        </p:nvPicPr>
        <p:blipFill>
          <a:blip r:embed="rId5" cstate="print"/>
          <a:srcRect/>
          <a:stretch>
            <a:fillRect/>
          </a:stretch>
        </p:blipFill>
        <p:spPr bwMode="auto">
          <a:xfrm>
            <a:off x="179512" y="1988840"/>
            <a:ext cx="2506845" cy="1800000"/>
          </a:xfrm>
          <a:prstGeom prst="rect">
            <a:avLst/>
          </a:prstGeom>
          <a:noFill/>
          <a:ln w="9525">
            <a:noFill/>
            <a:miter lim="800000"/>
            <a:headEnd/>
            <a:tailEnd/>
          </a:ln>
        </p:spPr>
      </p:pic>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40/48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31" name="内容占位符 30"/>
          <p:cNvSpPr>
            <a:spLocks noGrp="1"/>
          </p:cNvSpPr>
          <p:nvPr>
            <p:ph idx="1"/>
          </p:nvPr>
        </p:nvSpPr>
        <p:spPr>
          <a:xfrm>
            <a:off x="428596" y="1428736"/>
            <a:ext cx="8229600" cy="4929222"/>
          </a:xfrm>
        </p:spPr>
        <p:txBody>
          <a:bodyPr>
            <a:normAutofit/>
          </a:bodyPr>
          <a:lstStyle/>
          <a:p>
            <a:r>
              <a:rPr lang="en-US" altLang="zh-CN" sz="2000" dirty="0" smtClean="0"/>
              <a:t>Temporal scale influence</a:t>
            </a:r>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a:buNone/>
            </a:pPr>
            <a:endParaRPr lang="zh-CN" altLang="en-US" sz="2000" dirty="0"/>
          </a:p>
        </p:txBody>
      </p:sp>
      <p:sp>
        <p:nvSpPr>
          <p:cNvPr id="16" name="内容占位符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4" name="标题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5" name="Picture 1" descr="H:\新建文件夹\image.png"/>
          <p:cNvPicPr>
            <a:picLocks noChangeAspect="1" noChangeArrowheads="1"/>
          </p:cNvPicPr>
          <p:nvPr/>
        </p:nvPicPr>
        <p:blipFill>
          <a:blip r:embed="rId3" cstate="print"/>
          <a:srcRect/>
          <a:stretch>
            <a:fillRect/>
          </a:stretch>
        </p:blipFill>
        <p:spPr bwMode="auto">
          <a:xfrm>
            <a:off x="571472" y="2786058"/>
            <a:ext cx="3744939" cy="2500330"/>
          </a:xfrm>
          <a:prstGeom prst="rect">
            <a:avLst/>
          </a:prstGeom>
          <a:noFill/>
        </p:spPr>
      </p:pic>
      <p:pic>
        <p:nvPicPr>
          <p:cNvPr id="18" name="Picture 2" descr="H:\新建文件夹\New_project_(3)\New_test\New_project_(3)__New_test__8.jpg__Full_recordings__All_Participants.jpg"/>
          <p:cNvPicPr>
            <a:picLocks noChangeAspect="1" noChangeArrowheads="1"/>
          </p:cNvPicPr>
          <p:nvPr/>
        </p:nvPicPr>
        <p:blipFill>
          <a:blip r:embed="rId4" cstate="print"/>
          <a:srcRect/>
          <a:stretch>
            <a:fillRect/>
          </a:stretch>
        </p:blipFill>
        <p:spPr bwMode="auto">
          <a:xfrm>
            <a:off x="4714844" y="2786058"/>
            <a:ext cx="3747440" cy="2502000"/>
          </a:xfrm>
          <a:prstGeom prst="rect">
            <a:avLst/>
          </a:prstGeom>
          <a:noFill/>
        </p:spPr>
      </p:pic>
      <p:sp>
        <p:nvSpPr>
          <p:cNvPr id="13"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41/48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9"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The Problems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31" name="内容占位符 30"/>
          <p:cNvSpPr>
            <a:spLocks noGrp="1"/>
          </p:cNvSpPr>
          <p:nvPr>
            <p:ph idx="1"/>
          </p:nvPr>
        </p:nvSpPr>
        <p:spPr>
          <a:xfrm>
            <a:off x="428596" y="1428736"/>
            <a:ext cx="8229600" cy="4929222"/>
          </a:xfrm>
        </p:spPr>
        <p:txBody>
          <a:bodyPr>
            <a:normAutofit/>
          </a:bodyPr>
          <a:lstStyle/>
          <a:p>
            <a:r>
              <a:rPr lang="en-US" altLang="zh-CN" sz="2000" dirty="0" smtClean="0"/>
              <a:t>Top-down guidance influence</a:t>
            </a:r>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endParaRPr lang="en-US" altLang="zh-CN" sz="2000" dirty="0" smtClean="0"/>
          </a:p>
          <a:p>
            <a:pPr>
              <a:buNone/>
            </a:pPr>
            <a:endParaRPr lang="zh-CN" altLang="en-US" sz="2000" dirty="0"/>
          </a:p>
        </p:txBody>
      </p:sp>
      <p:sp>
        <p:nvSpPr>
          <p:cNvPr id="16" name="内容占位符 2"/>
          <p:cNvSpPr txBox="1">
            <a:spLocks/>
          </p:cNvSpPr>
          <p:nvPr/>
        </p:nvSpPr>
        <p:spPr>
          <a:xfrm>
            <a:off x="457200" y="1600200"/>
            <a:ext cx="8229600" cy="45259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4" name="标题 1"/>
          <p:cNvSpPr txBox="1">
            <a:spLocks/>
          </p:cNvSpPr>
          <p:nvPr/>
        </p:nvSpPr>
        <p:spPr>
          <a:xfrm>
            <a:off x="457200" y="274638"/>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zh-CN" alt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13" name="Picture 2" descr="H:\新建文件夹\New_project_(2)\New_test\New_project_(2)__New_test__6.jpg__Full_recordings__All_Participants.jpg"/>
          <p:cNvPicPr>
            <a:picLocks noChangeAspect="1" noChangeArrowheads="1"/>
          </p:cNvPicPr>
          <p:nvPr/>
        </p:nvPicPr>
        <p:blipFill>
          <a:blip r:embed="rId3" cstate="print"/>
          <a:srcRect/>
          <a:stretch>
            <a:fillRect/>
          </a:stretch>
        </p:blipFill>
        <p:spPr bwMode="auto">
          <a:xfrm>
            <a:off x="642910" y="2285992"/>
            <a:ext cx="3600000" cy="3600000"/>
          </a:xfrm>
          <a:prstGeom prst="rect">
            <a:avLst/>
          </a:prstGeom>
          <a:noFill/>
        </p:spPr>
      </p:pic>
      <p:pic>
        <p:nvPicPr>
          <p:cNvPr id="19" name="Picture 3" descr="H:\新建文件夹\New_project_(2)\New_test\New_project_(2)__New_test__7.jpg__Full_recordings__All_Participants.jpg"/>
          <p:cNvPicPr>
            <a:picLocks noChangeAspect="1" noChangeArrowheads="1"/>
          </p:cNvPicPr>
          <p:nvPr/>
        </p:nvPicPr>
        <p:blipFill>
          <a:blip r:embed="rId4" cstate="print"/>
          <a:srcRect/>
          <a:stretch>
            <a:fillRect/>
          </a:stretch>
        </p:blipFill>
        <p:spPr bwMode="auto">
          <a:xfrm>
            <a:off x="4786314" y="2285992"/>
            <a:ext cx="3600000" cy="3600000"/>
          </a:xfrm>
          <a:prstGeom prst="rect">
            <a:avLst/>
          </a:prstGeom>
          <a:noFill/>
        </p:spPr>
      </p:pic>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42/48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Benchmarking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28002" name="Picture 2"/>
          <p:cNvPicPr>
            <a:picLocks noChangeAspect="1" noChangeArrowheads="1"/>
          </p:cNvPicPr>
          <p:nvPr/>
        </p:nvPicPr>
        <p:blipFill>
          <a:blip r:embed="rId3" cstate="print"/>
          <a:srcRect/>
          <a:stretch>
            <a:fillRect/>
          </a:stretch>
        </p:blipFill>
        <p:spPr bwMode="auto">
          <a:xfrm>
            <a:off x="857224" y="785794"/>
            <a:ext cx="7667625" cy="1743075"/>
          </a:xfrm>
          <a:prstGeom prst="rect">
            <a:avLst/>
          </a:prstGeom>
          <a:noFill/>
          <a:ln w="9525">
            <a:noFill/>
            <a:miter lim="800000"/>
            <a:headEnd/>
            <a:tailEnd/>
          </a:ln>
          <a:effectLst/>
        </p:spPr>
      </p:pic>
      <p:sp>
        <p:nvSpPr>
          <p:cNvPr id="18" name="矩形 17"/>
          <p:cNvSpPr/>
          <p:nvPr/>
        </p:nvSpPr>
        <p:spPr>
          <a:xfrm>
            <a:off x="214282" y="785794"/>
            <a:ext cx="1103187" cy="369332"/>
          </a:xfrm>
          <a:prstGeom prst="rect">
            <a:avLst/>
          </a:prstGeom>
        </p:spPr>
        <p:txBody>
          <a:bodyPr wrap="none">
            <a:spAutoFit/>
          </a:bodyPr>
          <a:lstStyle/>
          <a:p>
            <a:pPr>
              <a:spcBef>
                <a:spcPct val="50000"/>
              </a:spcBef>
            </a:pPr>
            <a:r>
              <a:rPr lang="en-US" altLang="zh-CN" dirty="0" smtClean="0">
                <a:effectLst>
                  <a:outerShdw blurRad="38100" dist="38100" dir="2700000" algn="tl">
                    <a:srgbClr val="000000">
                      <a:alpha val="43137"/>
                    </a:srgbClr>
                  </a:outerShdw>
                </a:effectLst>
                <a:latin typeface="Palatino Linotype" pitchFamily="18" charset="0"/>
              </a:rPr>
              <a:t>CVPR’14</a:t>
            </a:r>
            <a:endParaRPr lang="zh-CN" altLang="en-US" dirty="0" smtClean="0">
              <a:effectLst>
                <a:outerShdw blurRad="38100" dist="38100" dir="2700000" algn="tl">
                  <a:srgbClr val="000000">
                    <a:alpha val="43137"/>
                  </a:srgbClr>
                </a:outerShdw>
              </a:effectLst>
              <a:latin typeface="Palatino Linotype" pitchFamily="18" charset="0"/>
            </a:endParaRPr>
          </a:p>
        </p:txBody>
      </p:sp>
      <p:pic>
        <p:nvPicPr>
          <p:cNvPr id="128003" name="Picture 3"/>
          <p:cNvPicPr>
            <a:picLocks noChangeAspect="1" noChangeArrowheads="1"/>
          </p:cNvPicPr>
          <p:nvPr/>
        </p:nvPicPr>
        <p:blipFill>
          <a:blip r:embed="rId4" cstate="print"/>
          <a:srcRect/>
          <a:stretch>
            <a:fillRect/>
          </a:stretch>
        </p:blipFill>
        <p:spPr bwMode="auto">
          <a:xfrm>
            <a:off x="190661" y="3786190"/>
            <a:ext cx="4024149" cy="785818"/>
          </a:xfrm>
          <a:prstGeom prst="rect">
            <a:avLst/>
          </a:prstGeom>
          <a:noFill/>
          <a:ln w="9525">
            <a:noFill/>
            <a:miter lim="800000"/>
            <a:headEnd/>
            <a:tailEnd/>
          </a:ln>
          <a:effectLst/>
        </p:spPr>
      </p:pic>
      <p:pic>
        <p:nvPicPr>
          <p:cNvPr id="128004" name="Picture 4"/>
          <p:cNvPicPr>
            <a:picLocks noChangeAspect="1" noChangeArrowheads="1"/>
          </p:cNvPicPr>
          <p:nvPr/>
        </p:nvPicPr>
        <p:blipFill>
          <a:blip r:embed="rId5" cstate="print"/>
          <a:srcRect/>
          <a:stretch>
            <a:fillRect/>
          </a:stretch>
        </p:blipFill>
        <p:spPr bwMode="auto">
          <a:xfrm>
            <a:off x="142845" y="2857497"/>
            <a:ext cx="4143403" cy="608382"/>
          </a:xfrm>
          <a:prstGeom prst="rect">
            <a:avLst/>
          </a:prstGeom>
          <a:noFill/>
          <a:ln w="9525">
            <a:noFill/>
            <a:miter lim="800000"/>
            <a:headEnd/>
            <a:tailEnd/>
          </a:ln>
          <a:effectLst/>
        </p:spPr>
      </p:pic>
      <p:pic>
        <p:nvPicPr>
          <p:cNvPr id="136194" name="Picture 2"/>
          <p:cNvPicPr>
            <a:picLocks noChangeAspect="1" noChangeArrowheads="1"/>
          </p:cNvPicPr>
          <p:nvPr/>
        </p:nvPicPr>
        <p:blipFill>
          <a:blip r:embed="rId6" cstate="print"/>
          <a:srcRect/>
          <a:stretch>
            <a:fillRect/>
          </a:stretch>
        </p:blipFill>
        <p:spPr bwMode="auto">
          <a:xfrm>
            <a:off x="4643438" y="2857495"/>
            <a:ext cx="3929090" cy="1958425"/>
          </a:xfrm>
          <a:prstGeom prst="rect">
            <a:avLst/>
          </a:prstGeom>
          <a:noFill/>
          <a:ln w="9525">
            <a:noFill/>
            <a:miter lim="800000"/>
            <a:headEnd/>
            <a:tailEnd/>
          </a:ln>
          <a:effectLst/>
        </p:spPr>
      </p:pic>
      <p:pic>
        <p:nvPicPr>
          <p:cNvPr id="136195" name="Picture 3"/>
          <p:cNvPicPr>
            <a:picLocks noChangeAspect="1" noChangeArrowheads="1"/>
          </p:cNvPicPr>
          <p:nvPr/>
        </p:nvPicPr>
        <p:blipFill>
          <a:blip r:embed="rId7" cstate="print"/>
          <a:srcRect/>
          <a:stretch>
            <a:fillRect/>
          </a:stretch>
        </p:blipFill>
        <p:spPr bwMode="auto">
          <a:xfrm>
            <a:off x="1500166" y="4929198"/>
            <a:ext cx="5853114" cy="1322931"/>
          </a:xfrm>
          <a:prstGeom prst="rect">
            <a:avLst/>
          </a:prstGeom>
          <a:noFill/>
          <a:ln w="9525">
            <a:noFill/>
            <a:miter lim="800000"/>
            <a:headEnd/>
            <a:tailEnd/>
          </a:ln>
          <a:effectLst/>
        </p:spPr>
      </p:pic>
      <p:cxnSp>
        <p:nvCxnSpPr>
          <p:cNvPr id="15" name="直接连接符 14"/>
          <p:cNvCxnSpPr/>
          <p:nvPr/>
        </p:nvCxnSpPr>
        <p:spPr>
          <a:xfrm>
            <a:off x="1071538" y="3286124"/>
            <a:ext cx="2571768" cy="1588"/>
          </a:xfrm>
          <a:prstGeom prst="line">
            <a:avLst/>
          </a:prstGeom>
          <a:ln>
            <a:solidFill>
              <a:srgbClr val="FF0000"/>
            </a:solidFill>
          </a:ln>
        </p:spPr>
        <p:style>
          <a:lnRef idx="2">
            <a:schemeClr val="accent6"/>
          </a:lnRef>
          <a:fillRef idx="0">
            <a:schemeClr val="accent6"/>
          </a:fillRef>
          <a:effectRef idx="1">
            <a:schemeClr val="accent6"/>
          </a:effectRef>
          <a:fontRef idx="minor">
            <a:schemeClr val="tx1"/>
          </a:fontRef>
        </p:style>
      </p:cxnSp>
      <p:cxnSp>
        <p:nvCxnSpPr>
          <p:cNvPr id="23" name="直接连接符 22"/>
          <p:cNvCxnSpPr/>
          <p:nvPr/>
        </p:nvCxnSpPr>
        <p:spPr>
          <a:xfrm>
            <a:off x="1643042" y="4357694"/>
            <a:ext cx="2571768" cy="1588"/>
          </a:xfrm>
          <a:prstGeom prst="line">
            <a:avLst/>
          </a:prstGeom>
          <a:ln>
            <a:solidFill>
              <a:srgbClr val="FF0000"/>
            </a:solidFill>
          </a:ln>
        </p:spPr>
        <p:style>
          <a:lnRef idx="2">
            <a:schemeClr val="accent6"/>
          </a:lnRef>
          <a:fillRef idx="0">
            <a:schemeClr val="accent6"/>
          </a:fillRef>
          <a:effectRef idx="1">
            <a:schemeClr val="accent6"/>
          </a:effectRef>
          <a:fontRef idx="minor">
            <a:schemeClr val="tx1"/>
          </a:fontRef>
        </p:style>
      </p:cxnSp>
      <p:sp>
        <p:nvSpPr>
          <p:cNvPr id="14"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43/48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19" name="直接连接符 18"/>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20"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Chicken and egg problem</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23553" name="Picture 1"/>
          <p:cNvPicPr>
            <a:picLocks noChangeAspect="1" noChangeArrowheads="1"/>
          </p:cNvPicPr>
          <p:nvPr/>
        </p:nvPicPr>
        <p:blipFill>
          <a:blip r:embed="rId3" cstate="print"/>
          <a:srcRect/>
          <a:stretch>
            <a:fillRect/>
          </a:stretch>
        </p:blipFill>
        <p:spPr bwMode="auto">
          <a:xfrm>
            <a:off x="1285852" y="747714"/>
            <a:ext cx="6353175" cy="2537270"/>
          </a:xfrm>
          <a:prstGeom prst="rect">
            <a:avLst/>
          </a:prstGeom>
          <a:noFill/>
          <a:ln w="9525">
            <a:noFill/>
            <a:miter lim="800000"/>
            <a:headEnd/>
            <a:tailEnd/>
          </a:ln>
          <a:effectLst/>
        </p:spPr>
      </p:pic>
      <p:pic>
        <p:nvPicPr>
          <p:cNvPr id="23555" name="Picture 3"/>
          <p:cNvPicPr>
            <a:picLocks noChangeAspect="1" noChangeArrowheads="1"/>
          </p:cNvPicPr>
          <p:nvPr/>
        </p:nvPicPr>
        <p:blipFill>
          <a:blip r:embed="rId4" cstate="print"/>
          <a:srcRect/>
          <a:stretch>
            <a:fillRect/>
          </a:stretch>
        </p:blipFill>
        <p:spPr bwMode="auto">
          <a:xfrm>
            <a:off x="1142976" y="3717032"/>
            <a:ext cx="6982411" cy="2228868"/>
          </a:xfrm>
          <a:prstGeom prst="rect">
            <a:avLst/>
          </a:prstGeom>
          <a:noFill/>
          <a:ln w="9525">
            <a:noFill/>
            <a:miter lim="800000"/>
            <a:headEnd/>
            <a:tailEnd/>
          </a:ln>
          <a:effectLst/>
        </p:spPr>
      </p:pic>
      <p:sp>
        <p:nvSpPr>
          <p:cNvPr id="9" name="矩形 8"/>
          <p:cNvSpPr/>
          <p:nvPr/>
        </p:nvSpPr>
        <p:spPr>
          <a:xfrm>
            <a:off x="214282" y="785794"/>
            <a:ext cx="1103187" cy="369332"/>
          </a:xfrm>
          <a:prstGeom prst="rect">
            <a:avLst/>
          </a:prstGeom>
        </p:spPr>
        <p:txBody>
          <a:bodyPr wrap="none">
            <a:spAutoFit/>
          </a:bodyPr>
          <a:lstStyle/>
          <a:p>
            <a:pPr>
              <a:spcBef>
                <a:spcPct val="50000"/>
              </a:spcBef>
            </a:pPr>
            <a:r>
              <a:rPr lang="en-US" altLang="zh-CN" dirty="0" smtClean="0">
                <a:effectLst>
                  <a:outerShdw blurRad="38100" dist="38100" dir="2700000" algn="tl">
                    <a:srgbClr val="000000">
                      <a:alpha val="43137"/>
                    </a:srgbClr>
                  </a:outerShdw>
                </a:effectLst>
                <a:latin typeface="Palatino Linotype" pitchFamily="18" charset="0"/>
              </a:rPr>
              <a:t>CVPR’10</a:t>
            </a:r>
            <a:endParaRPr lang="zh-CN" altLang="en-US" dirty="0" smtClean="0">
              <a:effectLst>
                <a:outerShdw blurRad="38100" dist="38100" dir="2700000" algn="tl">
                  <a:srgbClr val="000000">
                    <a:alpha val="43137"/>
                  </a:srgbClr>
                </a:outerShdw>
              </a:effectLst>
              <a:latin typeface="Palatino Linotype" pitchFamily="18" charset="0"/>
            </a:endParaRPr>
          </a:p>
        </p:txBody>
      </p:sp>
      <p:sp>
        <p:nvSpPr>
          <p:cNvPr id="10" name="矩形 9"/>
          <p:cNvSpPr/>
          <p:nvPr/>
        </p:nvSpPr>
        <p:spPr>
          <a:xfrm>
            <a:off x="214282" y="4429132"/>
            <a:ext cx="849913" cy="369332"/>
          </a:xfrm>
          <a:prstGeom prst="rect">
            <a:avLst/>
          </a:prstGeom>
        </p:spPr>
        <p:txBody>
          <a:bodyPr wrap="none">
            <a:spAutoFit/>
          </a:bodyPr>
          <a:lstStyle/>
          <a:p>
            <a:pPr>
              <a:spcBef>
                <a:spcPct val="50000"/>
              </a:spcBef>
            </a:pPr>
            <a:r>
              <a:rPr lang="en-US" altLang="zh-CN" dirty="0" smtClean="0">
                <a:effectLst>
                  <a:outerShdw blurRad="38100" dist="38100" dir="2700000" algn="tl">
                    <a:srgbClr val="000000">
                      <a:alpha val="43137"/>
                    </a:srgbClr>
                  </a:outerShdw>
                </a:effectLst>
                <a:latin typeface="Palatino Linotype" pitchFamily="18" charset="0"/>
              </a:rPr>
              <a:t>JoV’08</a:t>
            </a:r>
            <a:endParaRPr lang="zh-CN" altLang="en-US" dirty="0" smtClean="0">
              <a:effectLst>
                <a:outerShdw blurRad="38100" dist="38100" dir="2700000" algn="tl">
                  <a:srgbClr val="000000">
                    <a:alpha val="43137"/>
                  </a:srgbClr>
                </a:outerShdw>
              </a:effectLst>
              <a:latin typeface="Palatino Linotype" pitchFamily="18" charset="0"/>
            </a:endParaRPr>
          </a:p>
        </p:txBody>
      </p:sp>
      <p:sp>
        <p:nvSpPr>
          <p:cNvPr id="12" name="内容占位符 2"/>
          <p:cNvSpPr txBox="1">
            <a:spLocks/>
          </p:cNvSpPr>
          <p:nvPr/>
        </p:nvSpPr>
        <p:spPr>
          <a:xfrm>
            <a:off x="251520" y="2636912"/>
            <a:ext cx="8229600" cy="2769171"/>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3" name="矩形 12"/>
          <p:cNvSpPr/>
          <p:nvPr/>
        </p:nvSpPr>
        <p:spPr>
          <a:xfrm>
            <a:off x="683568" y="3212976"/>
            <a:ext cx="7488832" cy="369332"/>
          </a:xfrm>
          <a:prstGeom prst="rect">
            <a:avLst/>
          </a:prstGeom>
        </p:spPr>
        <p:txBody>
          <a:bodyPr wrap="square">
            <a:spAutoFit/>
          </a:bodyPr>
          <a:lstStyle/>
          <a:p>
            <a:pPr algn="ctr">
              <a:spcBef>
                <a:spcPct val="50000"/>
              </a:spcBef>
            </a:pPr>
            <a:r>
              <a:rPr lang="en-US" altLang="zh-CN" b="1" dirty="0" smtClean="0">
                <a:solidFill>
                  <a:srgbClr val="C00000"/>
                </a:solidFill>
                <a:effectLst>
                  <a:outerShdw blurRad="38100" dist="38100" dir="2700000" algn="tl">
                    <a:srgbClr val="000000">
                      <a:alpha val="43137"/>
                    </a:srgbClr>
                  </a:outerShdw>
                </a:effectLst>
                <a:latin typeface="Palatino Linotype" pitchFamily="18" charset="0"/>
              </a:rPr>
              <a:t>Saliency modeling is helpful for object localization</a:t>
            </a:r>
            <a:endParaRPr lang="zh-CN" altLang="en-US" b="1" dirty="0" smtClean="0">
              <a:solidFill>
                <a:srgbClr val="C00000"/>
              </a:solidFill>
              <a:effectLst>
                <a:outerShdw blurRad="38100" dist="38100" dir="2700000" algn="tl">
                  <a:srgbClr val="000000">
                    <a:alpha val="43137"/>
                  </a:srgbClr>
                </a:outerShdw>
              </a:effectLst>
              <a:latin typeface="Palatino Linotype" pitchFamily="18" charset="0"/>
            </a:endParaRPr>
          </a:p>
        </p:txBody>
      </p:sp>
      <p:sp>
        <p:nvSpPr>
          <p:cNvPr id="14" name="矩形 13"/>
          <p:cNvSpPr/>
          <p:nvPr/>
        </p:nvSpPr>
        <p:spPr>
          <a:xfrm>
            <a:off x="683568" y="5949280"/>
            <a:ext cx="7488832" cy="369332"/>
          </a:xfrm>
          <a:prstGeom prst="rect">
            <a:avLst/>
          </a:prstGeom>
        </p:spPr>
        <p:txBody>
          <a:bodyPr wrap="square">
            <a:spAutoFit/>
          </a:bodyPr>
          <a:lstStyle/>
          <a:p>
            <a:pPr algn="ctr">
              <a:spcBef>
                <a:spcPct val="50000"/>
              </a:spcBef>
            </a:pPr>
            <a:r>
              <a:rPr lang="en-US" altLang="zh-CN" b="1" dirty="0" smtClean="0">
                <a:solidFill>
                  <a:srgbClr val="C00000"/>
                </a:solidFill>
                <a:effectLst>
                  <a:outerShdw blurRad="38100" dist="38100" dir="2700000" algn="tl">
                    <a:srgbClr val="000000">
                      <a:alpha val="43137"/>
                    </a:srgbClr>
                  </a:outerShdw>
                </a:effectLst>
                <a:latin typeface="Palatino Linotype" pitchFamily="18" charset="0"/>
              </a:rPr>
              <a:t>Object Detection is useful for saliency modeling.</a:t>
            </a:r>
            <a:endParaRPr lang="zh-CN" altLang="en-US" b="1" dirty="0" smtClean="0">
              <a:solidFill>
                <a:srgbClr val="C00000"/>
              </a:solidFill>
              <a:effectLst>
                <a:outerShdw blurRad="38100" dist="38100" dir="2700000" algn="tl">
                  <a:srgbClr val="000000">
                    <a:alpha val="43137"/>
                  </a:srgbClr>
                </a:outerShdw>
              </a:effectLst>
              <a:latin typeface="Palatino Linotype" pitchFamily="18" charset="0"/>
            </a:endParaRPr>
          </a:p>
        </p:txBody>
      </p:sp>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20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355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3" grpId="0"/>
      <p:bldP spid="1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44/48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19" name="直接连接符 18"/>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pic>
        <p:nvPicPr>
          <p:cNvPr id="58370" name="Picture 2"/>
          <p:cNvPicPr>
            <a:picLocks noChangeAspect="1" noChangeArrowheads="1"/>
          </p:cNvPicPr>
          <p:nvPr/>
        </p:nvPicPr>
        <p:blipFill>
          <a:blip r:embed="rId3" cstate="print"/>
          <a:srcRect/>
          <a:stretch>
            <a:fillRect/>
          </a:stretch>
        </p:blipFill>
        <p:spPr bwMode="auto">
          <a:xfrm>
            <a:off x="428596" y="1643050"/>
            <a:ext cx="8335997" cy="4500594"/>
          </a:xfrm>
          <a:prstGeom prst="rect">
            <a:avLst/>
          </a:prstGeom>
          <a:noFill/>
          <a:ln w="9525">
            <a:noFill/>
            <a:miter lim="800000"/>
            <a:headEnd/>
            <a:tailEnd/>
          </a:ln>
          <a:effectLst/>
        </p:spPr>
      </p:pic>
      <p:sp>
        <p:nvSpPr>
          <p:cNvPr id="7" name="Rectangle 3"/>
          <p:cNvSpPr txBox="1">
            <a:spLocks noChangeArrowheads="1"/>
          </p:cNvSpPr>
          <p:nvPr/>
        </p:nvSpPr>
        <p:spPr>
          <a:xfrm>
            <a:off x="428625" y="1231900"/>
            <a:ext cx="8139113" cy="504825"/>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zh-CN" altLang="en-US" sz="3200" b="0"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8" name="Picture 2"/>
          <p:cNvPicPr>
            <a:picLocks noChangeAspect="1" noChangeArrowheads="1"/>
          </p:cNvPicPr>
          <p:nvPr/>
        </p:nvPicPr>
        <p:blipFill>
          <a:blip r:embed="rId4" cstate="print"/>
          <a:srcRect/>
          <a:stretch>
            <a:fillRect/>
          </a:stretch>
        </p:blipFill>
        <p:spPr bwMode="auto">
          <a:xfrm>
            <a:off x="431800" y="1916113"/>
            <a:ext cx="2560638" cy="1800225"/>
          </a:xfrm>
          <a:prstGeom prst="rect">
            <a:avLst/>
          </a:prstGeom>
          <a:noFill/>
          <a:ln w="9525">
            <a:noFill/>
            <a:miter lim="800000"/>
            <a:headEnd/>
            <a:tailEnd/>
          </a:ln>
        </p:spPr>
      </p:pic>
      <p:pic>
        <p:nvPicPr>
          <p:cNvPr id="9" name="Picture 3"/>
          <p:cNvPicPr>
            <a:picLocks noChangeAspect="1" noChangeArrowheads="1"/>
          </p:cNvPicPr>
          <p:nvPr/>
        </p:nvPicPr>
        <p:blipFill>
          <a:blip r:embed="rId5" cstate="print"/>
          <a:srcRect/>
          <a:stretch>
            <a:fillRect/>
          </a:stretch>
        </p:blipFill>
        <p:spPr bwMode="auto">
          <a:xfrm>
            <a:off x="3238500" y="1916113"/>
            <a:ext cx="2562225" cy="1800225"/>
          </a:xfrm>
          <a:prstGeom prst="rect">
            <a:avLst/>
          </a:prstGeom>
          <a:noFill/>
          <a:ln w="9525">
            <a:noFill/>
            <a:miter lim="800000"/>
            <a:headEnd/>
            <a:tailEnd/>
          </a:ln>
        </p:spPr>
      </p:pic>
      <p:pic>
        <p:nvPicPr>
          <p:cNvPr id="10" name="Picture 4"/>
          <p:cNvPicPr>
            <a:picLocks noChangeAspect="1" noChangeArrowheads="1"/>
          </p:cNvPicPr>
          <p:nvPr/>
        </p:nvPicPr>
        <p:blipFill>
          <a:blip r:embed="rId6" cstate="print"/>
          <a:srcRect/>
          <a:stretch>
            <a:fillRect/>
          </a:stretch>
        </p:blipFill>
        <p:spPr bwMode="auto">
          <a:xfrm>
            <a:off x="6070600" y="1916113"/>
            <a:ext cx="2570163" cy="1800225"/>
          </a:xfrm>
          <a:prstGeom prst="rect">
            <a:avLst/>
          </a:prstGeom>
          <a:noFill/>
          <a:ln w="9525">
            <a:noFill/>
            <a:miter lim="800000"/>
            <a:headEnd/>
            <a:tailEnd/>
          </a:ln>
        </p:spPr>
      </p:pic>
      <p:pic>
        <p:nvPicPr>
          <p:cNvPr id="11" name="Picture 5"/>
          <p:cNvPicPr>
            <a:picLocks noChangeAspect="1" noChangeArrowheads="1"/>
          </p:cNvPicPr>
          <p:nvPr/>
        </p:nvPicPr>
        <p:blipFill>
          <a:blip r:embed="rId7" cstate="print"/>
          <a:srcRect/>
          <a:stretch>
            <a:fillRect/>
          </a:stretch>
        </p:blipFill>
        <p:spPr bwMode="auto">
          <a:xfrm>
            <a:off x="431800" y="4149725"/>
            <a:ext cx="2565400" cy="1798638"/>
          </a:xfrm>
          <a:prstGeom prst="rect">
            <a:avLst/>
          </a:prstGeom>
          <a:noFill/>
          <a:ln w="9525">
            <a:noFill/>
            <a:miter lim="800000"/>
            <a:headEnd/>
            <a:tailEnd/>
          </a:ln>
        </p:spPr>
      </p:pic>
      <p:pic>
        <p:nvPicPr>
          <p:cNvPr id="12" name="Picture 6"/>
          <p:cNvPicPr>
            <a:picLocks noChangeAspect="1" noChangeArrowheads="1"/>
          </p:cNvPicPr>
          <p:nvPr/>
        </p:nvPicPr>
        <p:blipFill>
          <a:blip r:embed="rId8" cstate="print"/>
          <a:srcRect/>
          <a:stretch>
            <a:fillRect/>
          </a:stretch>
        </p:blipFill>
        <p:spPr bwMode="auto">
          <a:xfrm>
            <a:off x="3240088" y="4149725"/>
            <a:ext cx="2560637" cy="1798638"/>
          </a:xfrm>
          <a:prstGeom prst="rect">
            <a:avLst/>
          </a:prstGeom>
          <a:noFill/>
          <a:ln w="9525">
            <a:noFill/>
            <a:miter lim="800000"/>
            <a:headEnd/>
            <a:tailEnd/>
          </a:ln>
        </p:spPr>
      </p:pic>
      <p:pic>
        <p:nvPicPr>
          <p:cNvPr id="13" name="Picture 7"/>
          <p:cNvPicPr>
            <a:picLocks noChangeAspect="1" noChangeArrowheads="1"/>
          </p:cNvPicPr>
          <p:nvPr/>
        </p:nvPicPr>
        <p:blipFill>
          <a:blip r:embed="rId9" cstate="print"/>
          <a:srcRect/>
          <a:stretch>
            <a:fillRect/>
          </a:stretch>
        </p:blipFill>
        <p:spPr bwMode="auto">
          <a:xfrm>
            <a:off x="6073775" y="4149725"/>
            <a:ext cx="2566988" cy="1798638"/>
          </a:xfrm>
          <a:prstGeom prst="rect">
            <a:avLst/>
          </a:prstGeom>
          <a:noFill/>
          <a:ln w="9525">
            <a:noFill/>
            <a:miter lim="800000"/>
            <a:headEnd/>
            <a:tailEnd/>
          </a:ln>
        </p:spPr>
      </p:pic>
      <p:sp>
        <p:nvSpPr>
          <p:cNvPr id="16" name="标题 1"/>
          <p:cNvSpPr txBox="1">
            <a:spLocks/>
          </p:cNvSpPr>
          <p:nvPr/>
        </p:nvSpPr>
        <p:spPr>
          <a:xfrm>
            <a:off x="86816" y="116632"/>
            <a:ext cx="8229600" cy="648072"/>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3200" b="1" i="0" u="none" strike="noStrike" kern="1200" cap="none" spc="0" normalizeH="0" baseline="0" noProof="0" dirty="0" smtClean="0">
                <a:ln>
                  <a:noFill/>
                </a:ln>
                <a:solidFill>
                  <a:srgbClr val="74348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rPr>
              <a:t>Applications in traffic scene understanding</a:t>
            </a:r>
            <a:endParaRPr kumimoji="0" lang="zh-CN" altLang="en-US" sz="3200" b="1" i="0" u="none" strike="noStrike" kern="1200" cap="none" spc="0" normalizeH="0" baseline="0" noProof="0" dirty="0" smtClean="0">
              <a:ln>
                <a:noFill/>
              </a:ln>
              <a:solidFill>
                <a:srgbClr val="74348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15" name="标题 1"/>
          <p:cNvSpPr txBox="1">
            <a:spLocks/>
          </p:cNvSpPr>
          <p:nvPr/>
        </p:nvSpPr>
        <p:spPr>
          <a:xfrm>
            <a:off x="214282" y="428604"/>
            <a:ext cx="8572560" cy="4643470"/>
          </a:xfrm>
          <a:prstGeom prst="rect">
            <a:avLst/>
          </a:prstGeom>
        </p:spPr>
        <p:txBody>
          <a:bodyPr vert="horz" lIns="91440" tIns="45720" rIns="91440" bIns="45720" rtlCol="0" anchor="ctr">
            <a:normAutofit fontScale="97500"/>
          </a:bodyPr>
          <a:lstStyle/>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r>
              <a:rPr lang="en-US" altLang="zh-CN" sz="29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Using saliency models in traffic scenario  </a:t>
            </a: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indent="-342900" fontAlgn="auto">
              <a:lnSpc>
                <a:spcPct val="100000"/>
              </a:lnSpc>
              <a:spcBef>
                <a:spcPct val="20000"/>
              </a:spcBef>
              <a:spcAft>
                <a:spcPts val="0"/>
              </a:spcAft>
              <a:buClr>
                <a:srgbClr val="7030A0"/>
              </a:buClr>
              <a:buSzPct val="75000"/>
              <a:buFont typeface="Wingdings" pitchFamily="2" charset="2"/>
              <a:buChar char="n"/>
              <a:tabLst/>
              <a:defRPr/>
            </a:pPr>
            <a:endParaRPr lang="en-US" altLang="zh-CN" sz="32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r>
              <a:rPr lang="en-US" altLang="zh-CN" sz="3200" dirty="0" smtClean="0"/>
              <a:t>     </a:t>
            </a:r>
            <a:endParaRPr lang="zh-CN" altLang="en-US" sz="3200" b="1" dirty="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nodeType="withEffect" nodePh="1">
                                  <p:stCondLst>
                                    <p:cond delay="0"/>
                                  </p:stCondLst>
                                  <p:endCondLst>
                                    <p:cond evt="begin" delay="0">
                                      <p:tn val="8"/>
                                    </p:cond>
                                  </p:end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linds(horizontal)">
                                      <p:cBhvr>
                                        <p:cTn id="4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45/48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19" name="直接连接符 18"/>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pic>
        <p:nvPicPr>
          <p:cNvPr id="58370" name="Picture 2"/>
          <p:cNvPicPr>
            <a:picLocks noChangeAspect="1" noChangeArrowheads="1"/>
          </p:cNvPicPr>
          <p:nvPr/>
        </p:nvPicPr>
        <p:blipFill>
          <a:blip r:embed="rId3" cstate="print"/>
          <a:srcRect/>
          <a:stretch>
            <a:fillRect/>
          </a:stretch>
        </p:blipFill>
        <p:spPr bwMode="auto">
          <a:xfrm>
            <a:off x="428596" y="1785926"/>
            <a:ext cx="8335997" cy="4357718"/>
          </a:xfrm>
          <a:prstGeom prst="rect">
            <a:avLst/>
          </a:prstGeom>
          <a:noFill/>
          <a:ln w="9525">
            <a:noFill/>
            <a:miter lim="800000"/>
            <a:headEnd/>
            <a:tailEnd/>
          </a:ln>
          <a:effectLst/>
        </p:spPr>
      </p:pic>
      <p:pic>
        <p:nvPicPr>
          <p:cNvPr id="8" name="Picture 2"/>
          <p:cNvPicPr>
            <a:picLocks noChangeAspect="1" noChangeArrowheads="1"/>
          </p:cNvPicPr>
          <p:nvPr/>
        </p:nvPicPr>
        <p:blipFill>
          <a:blip r:embed="rId4" cstate="print"/>
          <a:srcRect/>
          <a:stretch>
            <a:fillRect/>
          </a:stretch>
        </p:blipFill>
        <p:spPr bwMode="auto">
          <a:xfrm>
            <a:off x="361980" y="2420938"/>
            <a:ext cx="8496300" cy="1489075"/>
          </a:xfrm>
          <a:prstGeom prst="rect">
            <a:avLst/>
          </a:prstGeom>
          <a:noFill/>
          <a:ln w="9525">
            <a:noFill/>
            <a:miter lim="800000"/>
            <a:headEnd/>
            <a:tailEnd/>
          </a:ln>
        </p:spPr>
      </p:pic>
      <p:pic>
        <p:nvPicPr>
          <p:cNvPr id="9" name="Picture 4"/>
          <p:cNvPicPr>
            <a:picLocks noChangeAspect="1" noChangeArrowheads="1"/>
          </p:cNvPicPr>
          <p:nvPr/>
        </p:nvPicPr>
        <p:blipFill>
          <a:blip r:embed="rId5" cstate="print"/>
          <a:srcRect/>
          <a:stretch>
            <a:fillRect/>
          </a:stretch>
        </p:blipFill>
        <p:spPr bwMode="auto">
          <a:xfrm>
            <a:off x="361980" y="4079875"/>
            <a:ext cx="8496300" cy="1485900"/>
          </a:xfrm>
          <a:prstGeom prst="rect">
            <a:avLst/>
          </a:prstGeom>
          <a:noFill/>
          <a:ln w="9525">
            <a:noFill/>
            <a:miter lim="800000"/>
            <a:headEnd/>
            <a:tailEnd/>
          </a:ln>
        </p:spPr>
      </p:pic>
      <p:sp>
        <p:nvSpPr>
          <p:cNvPr id="15" name="标题 1"/>
          <p:cNvSpPr txBox="1">
            <a:spLocks/>
          </p:cNvSpPr>
          <p:nvPr/>
        </p:nvSpPr>
        <p:spPr>
          <a:xfrm>
            <a:off x="86816" y="116632"/>
            <a:ext cx="8229600" cy="648072"/>
          </a:xfrm>
          <a:prstGeom prst="rect">
            <a:avLst/>
          </a:prstGeom>
        </p:spPr>
        <p:txBody>
          <a:bodyPr vert="horz" lIns="91440" tIns="45720" rIns="91440" bIns="45720" rtlCol="0" anchor="ctr">
            <a:noAutofit/>
          </a:bodyPr>
          <a:lstStyle/>
          <a:p>
            <a:pPr lvl="0">
              <a:spcBef>
                <a:spcPct val="0"/>
              </a:spcBef>
              <a:defRPr/>
            </a:pPr>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Applications in traffic scene understanding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3" name="矩形 12"/>
          <p:cNvSpPr/>
          <p:nvPr/>
        </p:nvSpPr>
        <p:spPr>
          <a:xfrm>
            <a:off x="214282" y="785794"/>
            <a:ext cx="7500990" cy="523220"/>
          </a:xfrm>
          <a:prstGeom prst="rect">
            <a:avLst/>
          </a:prstGeom>
        </p:spPr>
        <p:txBody>
          <a:bodyPr wrap="square">
            <a:spAutoFit/>
          </a:bodyPr>
          <a:lstStyle/>
          <a:p>
            <a:pPr marL="342900" indent="-342900">
              <a:spcBef>
                <a:spcPct val="20000"/>
              </a:spcBef>
              <a:buClr>
                <a:srgbClr val="7030A0"/>
              </a:buClr>
              <a:buSzPct val="75000"/>
              <a:buFont typeface="Wingdings" pitchFamily="2" charset="2"/>
              <a:buChar char="n"/>
            </a:pPr>
            <a:r>
              <a:rPr lang="en-US" altLang="zh-CN" sz="2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Detecting unknown objects</a:t>
            </a:r>
          </a:p>
        </p:txBody>
      </p:sp>
      <p:sp>
        <p:nvSpPr>
          <p:cNvPr id="10"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46/48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19" name="直接连接符 18"/>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pic>
        <p:nvPicPr>
          <p:cNvPr id="8" name="New test (4)_Rec 08.avi">
            <a:hlinkClick r:id="" action="ppaction://media"/>
          </p:cNvPr>
          <p:cNvPicPr>
            <a:picLocks noRot="1" noChangeAspect="1"/>
          </p:cNvPicPr>
          <p:nvPr>
            <a:videoFile r:link="rId1"/>
          </p:nvPr>
        </p:nvPicPr>
        <p:blipFill>
          <a:blip r:embed="rId4" cstate="print"/>
          <a:stretch>
            <a:fillRect/>
          </a:stretch>
        </p:blipFill>
        <p:spPr>
          <a:xfrm>
            <a:off x="0" y="1309800"/>
            <a:ext cx="9144064" cy="5143536"/>
          </a:xfrm>
          <a:prstGeom prst="rect">
            <a:avLst/>
          </a:prstGeom>
        </p:spPr>
      </p:pic>
      <p:sp>
        <p:nvSpPr>
          <p:cNvPr id="11" name="标题 1"/>
          <p:cNvSpPr txBox="1">
            <a:spLocks/>
          </p:cNvSpPr>
          <p:nvPr/>
        </p:nvSpPr>
        <p:spPr>
          <a:xfrm>
            <a:off x="86816" y="116632"/>
            <a:ext cx="8229600" cy="648072"/>
          </a:xfrm>
          <a:prstGeom prst="rect">
            <a:avLst/>
          </a:prstGeom>
        </p:spPr>
        <p:txBody>
          <a:bodyPr vert="horz" lIns="91440" tIns="45720" rIns="91440" bIns="45720" rtlCol="0" anchor="ctr">
            <a:noAutofit/>
          </a:bodyPr>
          <a:lstStyle/>
          <a:p>
            <a:pPr>
              <a:spcBef>
                <a:spcPct val="0"/>
              </a:spcBef>
              <a:defRPr/>
            </a:pPr>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Applications in traffic scene understanding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7" name="矩形 6"/>
          <p:cNvSpPr/>
          <p:nvPr/>
        </p:nvSpPr>
        <p:spPr>
          <a:xfrm>
            <a:off x="214282" y="785794"/>
            <a:ext cx="7500990" cy="523220"/>
          </a:xfrm>
          <a:prstGeom prst="rect">
            <a:avLst/>
          </a:prstGeom>
        </p:spPr>
        <p:txBody>
          <a:bodyPr wrap="square">
            <a:spAutoFit/>
          </a:bodyPr>
          <a:lstStyle/>
          <a:p>
            <a:pPr marL="342900" indent="-342900">
              <a:spcBef>
                <a:spcPct val="20000"/>
              </a:spcBef>
              <a:buClr>
                <a:srgbClr val="7030A0"/>
              </a:buClr>
              <a:buSzPct val="75000"/>
              <a:buFont typeface="Wingdings" pitchFamily="2" charset="2"/>
              <a:buChar char="n"/>
            </a:pPr>
            <a:r>
              <a:rPr lang="en-US" altLang="zh-CN" sz="2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Scene understanding</a:t>
            </a:r>
            <a:endParaRPr lang="en-US" altLang="zh-CN" sz="2800" b="1"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0"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p:cTn id="12" fill="hold" display="0">
                  <p:stCondLst>
                    <p:cond delay="indefinite"/>
                  </p:stCondLst>
                  <p:endCondLst>
                    <p:cond evt="onNext" delay="0">
                      <p:tgtEl>
                        <p:sldTgt/>
                      </p:tgtEl>
                    </p:cond>
                    <p:cond evt="onPrev" delay="0">
                      <p:tgtEl>
                        <p:sldTgt/>
                      </p:tgtEl>
                    </p:cond>
                  </p:endCondLst>
                </p:cTn>
                <p:tgtEl>
                  <p:spTgt spid="8"/>
                </p:tgtEl>
              </p:cMediaNode>
            </p:video>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907704" y="2420888"/>
            <a:ext cx="5112568" cy="1569660"/>
          </a:xfrm>
          <a:prstGeom prst="rect">
            <a:avLst/>
          </a:prstGeom>
        </p:spPr>
        <p:txBody>
          <a:bodyPr wrap="square">
            <a:spAutoFit/>
          </a:bodyPr>
          <a:lstStyle/>
          <a:p>
            <a:pPr marL="342900" indent="-342900" algn="ctr">
              <a:spcBef>
                <a:spcPct val="20000"/>
              </a:spcBef>
              <a:buClr>
                <a:srgbClr val="7030A0"/>
              </a:buClr>
              <a:buSzPct val="75000"/>
            </a:pPr>
            <a:r>
              <a:rPr lang="en-US" altLang="zh-CN" sz="9600" b="1" dirty="0" smtClean="0">
                <a:solidFill>
                  <a:srgbClr val="C00000"/>
                </a:solidFill>
                <a:effectLst>
                  <a:outerShdw blurRad="38100" dist="38100" dir="2700000" algn="tl">
                    <a:srgbClr val="000000">
                      <a:alpha val="43137"/>
                    </a:srgbClr>
                  </a:outerShdw>
                </a:effectLst>
                <a:latin typeface="Gungsuh" pitchFamily="18" charset="-127"/>
                <a:ea typeface="Gungsuh" pitchFamily="18" charset="-127"/>
                <a:cs typeface="Arial Unicode MS" pitchFamily="34" charset="-122"/>
              </a:rPr>
              <a:t>Thanks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4/48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
        <p:nvSpPr>
          <p:cNvPr id="13" name="Rectangle 3"/>
          <p:cNvSpPr txBox="1">
            <a:spLocks noChangeArrowheads="1"/>
          </p:cNvSpPr>
          <p:nvPr/>
        </p:nvSpPr>
        <p:spPr>
          <a:xfrm>
            <a:off x="457200" y="980728"/>
            <a:ext cx="8229600" cy="1224136"/>
          </a:xfrm>
          <a:prstGeom prst="rect">
            <a:avLst/>
          </a:prstGeom>
          <a:noFill/>
        </p:spPr>
        <p:txBody>
          <a:bodyPr vert="horz" lIns="91440" tIns="45720" rIns="91440" bIns="45720" rtlCol="0">
            <a:normAutofit/>
          </a:bodyPr>
          <a:lstStyle/>
          <a:p>
            <a:pPr marL="342900" lvl="0" indent="-342900">
              <a:spcBef>
                <a:spcPct val="20000"/>
              </a:spcBef>
              <a:buClr>
                <a:srgbClr val="7030A0"/>
              </a:buClr>
              <a:buSzPct val="75000"/>
              <a:buFont typeface="Wingdings" pitchFamily="2" charset="2"/>
              <a:buChar char="n"/>
            </a:pPr>
            <a:r>
              <a:rPr kumimoji="0" lang="en-US" altLang="zh-CN" sz="3200" b="1" i="0" u="none" strike="noStrike" kern="1200" cap="none" spc="0" normalizeH="0" baseline="0" noProof="0" dirty="0" smtClean="0">
                <a:ln>
                  <a:noFill/>
                </a:ln>
                <a:solidFill>
                  <a:srgbClr val="FFC000"/>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rPr>
              <a:t>Question:</a:t>
            </a:r>
            <a:r>
              <a:rPr lang="en-US" altLang="zh-CN" sz="2800" b="1" dirty="0" smtClean="0">
                <a:solidFill>
                  <a:srgbClr val="FFC000"/>
                </a:solidFill>
                <a:effectLst>
                  <a:outerShdw blurRad="38100" dist="38100" dir="2700000" algn="tl">
                    <a:srgbClr val="000000">
                      <a:alpha val="43137"/>
                    </a:srgbClr>
                  </a:outerShdw>
                </a:effectLst>
                <a:latin typeface="Times New Roman" pitchFamily="18" charset="0"/>
              </a:rPr>
              <a:t>  </a:t>
            </a:r>
            <a:r>
              <a:rPr lang="en-US" altLang="zh-CN" sz="28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where people look? </a:t>
            </a: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Eye tracking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36194" name="Picture 2" descr="http://www.tobii.com/ImageVaultFiles/id_956/cf_584/st_edited/QZ_9yvqbAdQxtgsXKqsr.jpg"/>
          <p:cNvPicPr>
            <a:picLocks noChangeAspect="1" noChangeArrowheads="1"/>
          </p:cNvPicPr>
          <p:nvPr/>
        </p:nvPicPr>
        <p:blipFill>
          <a:blip r:embed="rId3" cstate="print"/>
          <a:srcRect/>
          <a:stretch>
            <a:fillRect/>
          </a:stretch>
        </p:blipFill>
        <p:spPr bwMode="auto">
          <a:xfrm>
            <a:off x="285720" y="1857364"/>
            <a:ext cx="1562100" cy="2162176"/>
          </a:xfrm>
          <a:prstGeom prst="rect">
            <a:avLst/>
          </a:prstGeom>
          <a:noFill/>
        </p:spPr>
      </p:pic>
      <p:pic>
        <p:nvPicPr>
          <p:cNvPr id="136198" name="Picture 6" descr="http://www.tobii.com/ImageVaultFiles/id_957/cf_585/st_edited/fTonEIHceUCA7U5SCIsH.jpg"/>
          <p:cNvPicPr>
            <a:picLocks noChangeAspect="1" noChangeArrowheads="1"/>
          </p:cNvPicPr>
          <p:nvPr/>
        </p:nvPicPr>
        <p:blipFill>
          <a:blip r:embed="rId4" cstate="print"/>
          <a:srcRect/>
          <a:stretch>
            <a:fillRect/>
          </a:stretch>
        </p:blipFill>
        <p:spPr bwMode="auto">
          <a:xfrm>
            <a:off x="1928794" y="1857364"/>
            <a:ext cx="1514475" cy="2143125"/>
          </a:xfrm>
          <a:prstGeom prst="rect">
            <a:avLst/>
          </a:prstGeom>
          <a:noFill/>
        </p:spPr>
      </p:pic>
      <p:sp>
        <p:nvSpPr>
          <p:cNvPr id="137218" name="AutoShape 2" descr="http://img3.imgtn.bdimg.com/it/u=1680077253,1476717840&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37220" name="AutoShape 4" descr="http://img3.imgtn.bdimg.com/it/u=1680077253,1476717840&amp;fm=21&amp;gp=0.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137221" name="Picture 5" descr="C:\Users\Jeans\Desktop\u=1680077253,1476717840&amp;fm=21&amp;gp=0.jpg"/>
          <p:cNvPicPr>
            <a:picLocks noChangeAspect="1" noChangeArrowheads="1"/>
          </p:cNvPicPr>
          <p:nvPr/>
        </p:nvPicPr>
        <p:blipFill>
          <a:blip r:embed="rId5" cstate="print"/>
          <a:srcRect/>
          <a:stretch>
            <a:fillRect/>
          </a:stretch>
        </p:blipFill>
        <p:spPr bwMode="auto">
          <a:xfrm>
            <a:off x="3643306" y="3286124"/>
            <a:ext cx="5343525" cy="2095500"/>
          </a:xfrm>
          <a:prstGeom prst="rect">
            <a:avLst/>
          </a:prstGeom>
          <a:noFill/>
        </p:spPr>
      </p:pic>
      <p:sp>
        <p:nvSpPr>
          <p:cNvPr id="15" name="圆角矩形 14"/>
          <p:cNvSpPr/>
          <p:nvPr/>
        </p:nvSpPr>
        <p:spPr>
          <a:xfrm>
            <a:off x="1071538" y="5643578"/>
            <a:ext cx="7429552" cy="71438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altLang="zh-CN" sz="1000" dirty="0" smtClean="0">
                <a:hlinkClick r:id="rId6"/>
              </a:rPr>
              <a:t>http://www.tobii.com/zh-CN/eye-tracking-research/tobii-china/</a:t>
            </a:r>
            <a:endParaRPr lang="en-US" altLang="zh-CN" sz="1000" dirty="0" smtClean="0"/>
          </a:p>
          <a:p>
            <a:r>
              <a:rPr lang="en-US" altLang="zh-CN" sz="1000" dirty="0" smtClean="0"/>
              <a:t>https://upload.wikimedia.org/wikipedia/commons/thumb/f/fb/Ventral-dorsal_streams.svg/300px-Ventral-dorsal_streams.svg.png</a:t>
            </a:r>
          </a:p>
          <a:p>
            <a:endParaRPr lang="zh-CN" altLang="en-US" sz="1000" dirty="0" smtClean="0"/>
          </a:p>
        </p:txBody>
      </p:sp>
      <p:sp>
        <p:nvSpPr>
          <p:cNvPr id="14"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7221"/>
                                        </p:tgtEl>
                                        <p:attrNameLst>
                                          <p:attrName>style.visibility</p:attrName>
                                        </p:attrNameLst>
                                      </p:cBhvr>
                                      <p:to>
                                        <p:strVal val="visible"/>
                                      </p:to>
                                    </p:set>
                                    <p:animEffect transition="in" filter="blinds(horizontal)">
                                      <p:cBhvr>
                                        <p:cTn id="7" dur="500"/>
                                        <p:tgtEl>
                                          <p:spTgt spid="13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5/48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Eye tracking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4" name="Picture 3" descr="E:\博士论文\博士论文laTex\figures\setting1.jpg"/>
          <p:cNvPicPr>
            <a:picLocks noChangeAspect="1" noChangeArrowheads="1"/>
          </p:cNvPicPr>
          <p:nvPr/>
        </p:nvPicPr>
        <p:blipFill>
          <a:blip r:embed="rId3" cstate="print"/>
          <a:srcRect/>
          <a:stretch>
            <a:fillRect/>
          </a:stretch>
        </p:blipFill>
        <p:spPr bwMode="auto">
          <a:xfrm>
            <a:off x="6279997" y="2414818"/>
            <a:ext cx="2506845" cy="1800000"/>
          </a:xfrm>
          <a:prstGeom prst="rect">
            <a:avLst/>
          </a:prstGeom>
          <a:noFill/>
          <a:ln w="9525">
            <a:noFill/>
            <a:miter lim="800000"/>
            <a:headEnd/>
            <a:tailEnd/>
          </a:ln>
        </p:spPr>
      </p:pic>
      <p:sp>
        <p:nvSpPr>
          <p:cNvPr id="11" name="圆角矩形 10"/>
          <p:cNvSpPr/>
          <p:nvPr/>
        </p:nvSpPr>
        <p:spPr>
          <a:xfrm>
            <a:off x="1071538" y="5643578"/>
            <a:ext cx="7429552" cy="71438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sz="1000" dirty="0" smtClean="0"/>
              <a:t>David A. Robinson: A method of measuring eye movement using a </a:t>
            </a:r>
            <a:r>
              <a:rPr lang="en-US" sz="1000" dirty="0" err="1" smtClean="0"/>
              <a:t>scleral</a:t>
            </a:r>
            <a:r>
              <a:rPr lang="en-US" sz="1000" dirty="0" smtClean="0"/>
              <a:t> search coil in a magnetic field, IEEE Transactions on Bio-Medical Electronics, October 1963, 137–145</a:t>
            </a:r>
          </a:p>
          <a:p>
            <a:endParaRPr lang="en-US" altLang="zh-CN" sz="1000" dirty="0" smtClean="0"/>
          </a:p>
          <a:p>
            <a:r>
              <a:rPr lang="en-US" sz="1000" dirty="0" smtClean="0"/>
              <a:t>Li J, Levine MD, An X, </a:t>
            </a:r>
            <a:r>
              <a:rPr lang="en-US" sz="1000" dirty="0" err="1" smtClean="0"/>
              <a:t>Xu</a:t>
            </a:r>
            <a:r>
              <a:rPr lang="en-US" sz="1000" dirty="0" smtClean="0"/>
              <a:t> X, He H; Levine; An; </a:t>
            </a:r>
            <a:r>
              <a:rPr lang="en-US" sz="1000" dirty="0" err="1" smtClean="0"/>
              <a:t>Xu</a:t>
            </a:r>
            <a:r>
              <a:rPr lang="en-US" sz="1000" dirty="0" smtClean="0"/>
              <a:t>; He (2012). . "Visual Saliency Based on Scale-Space Analysis in the Frequency Domain" . IEEE Trans Pattern Anal Mach </a:t>
            </a:r>
            <a:r>
              <a:rPr lang="en-US" sz="1000" dirty="0" err="1" smtClean="0"/>
              <a:t>Intell</a:t>
            </a:r>
            <a:r>
              <a:rPr lang="en-US" sz="1000" dirty="0" smtClean="0"/>
              <a:t>. 35 (4): 996–1010. </a:t>
            </a:r>
            <a:endParaRPr lang="zh-CN" altLang="en-US" sz="1000" dirty="0" smtClean="0"/>
          </a:p>
        </p:txBody>
      </p:sp>
      <p:pic>
        <p:nvPicPr>
          <p:cNvPr id="1026" name="Picture 2"/>
          <p:cNvPicPr>
            <a:picLocks noChangeAspect="1" noChangeArrowheads="1"/>
          </p:cNvPicPr>
          <p:nvPr/>
        </p:nvPicPr>
        <p:blipFill>
          <a:blip r:embed="rId4" cstate="print"/>
          <a:srcRect/>
          <a:stretch>
            <a:fillRect/>
          </a:stretch>
        </p:blipFill>
        <p:spPr bwMode="auto">
          <a:xfrm>
            <a:off x="357158" y="2357430"/>
            <a:ext cx="5564294" cy="1857388"/>
          </a:xfrm>
          <a:prstGeom prst="rect">
            <a:avLst/>
          </a:prstGeom>
          <a:noFill/>
          <a:ln w="9525">
            <a:noFill/>
            <a:miter lim="800000"/>
            <a:headEnd/>
            <a:tailEnd/>
          </a:ln>
          <a:effectLst/>
        </p:spPr>
      </p:pic>
      <p:sp>
        <p:nvSpPr>
          <p:cNvPr id="12" name="矩形 11"/>
          <p:cNvSpPr/>
          <p:nvPr/>
        </p:nvSpPr>
        <p:spPr>
          <a:xfrm>
            <a:off x="357158" y="4357694"/>
            <a:ext cx="3929090" cy="369332"/>
          </a:xfrm>
          <a:prstGeom prst="rect">
            <a:avLst/>
          </a:prstGeom>
        </p:spPr>
        <p:txBody>
          <a:bodyPr wrap="square">
            <a:spAutoFit/>
          </a:bodyPr>
          <a:lstStyle/>
          <a:p>
            <a:r>
              <a:rPr lang="en-US" altLang="zh-CN" dirty="0" smtClean="0"/>
              <a:t>Invasive apparatus, Edmund Huey</a:t>
            </a:r>
            <a:endParaRPr lang="zh-CN" altLang="en-US" dirty="0"/>
          </a:p>
        </p:txBody>
      </p:sp>
      <p:sp>
        <p:nvSpPr>
          <p:cNvPr id="13" name="矩形 12"/>
          <p:cNvSpPr/>
          <p:nvPr/>
        </p:nvSpPr>
        <p:spPr>
          <a:xfrm>
            <a:off x="6357950" y="4357694"/>
            <a:ext cx="1443152" cy="369332"/>
          </a:xfrm>
          <a:prstGeom prst="rect">
            <a:avLst/>
          </a:prstGeom>
        </p:spPr>
        <p:txBody>
          <a:bodyPr wrap="none">
            <a:spAutoFit/>
          </a:bodyPr>
          <a:lstStyle/>
          <a:p>
            <a:r>
              <a:rPr lang="en-US" altLang="zh-CN" dirty="0" smtClean="0"/>
              <a:t>Non-invasive </a:t>
            </a:r>
            <a:endParaRPr lang="zh-CN" altLang="en-US" dirty="0"/>
          </a:p>
        </p:txBody>
      </p:sp>
      <p:sp>
        <p:nvSpPr>
          <p:cNvPr id="15"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6/48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Eye tracking</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20" name="CS_Test_0006_0001.wmv">
            <a:hlinkClick r:id="" action="ppaction://media"/>
          </p:cNvPr>
          <p:cNvPicPr>
            <a:picLocks noRot="1" noChangeAspect="1"/>
          </p:cNvPicPr>
          <p:nvPr>
            <a:videoFile r:link="rId1"/>
          </p:nvPr>
        </p:nvPicPr>
        <p:blipFill>
          <a:blip r:embed="rId4" cstate="print"/>
          <a:stretch>
            <a:fillRect/>
          </a:stretch>
        </p:blipFill>
        <p:spPr>
          <a:xfrm>
            <a:off x="0" y="928670"/>
            <a:ext cx="9167834" cy="5156907"/>
          </a:xfrm>
          <a:prstGeom prst="rect">
            <a:avLst/>
          </a:prstGeom>
        </p:spPr>
      </p:pic>
      <p:sp>
        <p:nvSpPr>
          <p:cNvPr id="7"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0"/>
                                        </p:tgtEl>
                                      </p:cBhvr>
                                    </p:cmd>
                                  </p:childTnLst>
                                </p:cTn>
                              </p:par>
                            </p:childTnLst>
                          </p:cTn>
                        </p:par>
                      </p:childTnLst>
                    </p:cTn>
                  </p:par>
                </p:childTnLst>
              </p:cTn>
              <p:nextCondLst>
                <p:cond evt="onClick" delay="0">
                  <p:tgtEl>
                    <p:spTgt spid="20"/>
                  </p:tgtEl>
                </p:cond>
              </p:nextCondLst>
            </p:seq>
            <p:video>
              <p:cMediaNode>
                <p:cTn id="7" fill="hold" display="0">
                  <p:stCondLst>
                    <p:cond delay="indefinite"/>
                  </p:stCondLst>
                  <p:endCondLst>
                    <p:cond evt="onNext" delay="0">
                      <p:tgtEl>
                        <p:sldTgt/>
                      </p:tgtEl>
                    </p:cond>
                    <p:cond evt="onPrev" delay="0">
                      <p:tgtEl>
                        <p:sldTgt/>
                      </p:tgtEl>
                    </p:cond>
                  </p:endCondLst>
                </p:cTn>
                <p:tgtEl>
                  <p:spTgt spid="20"/>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7/48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Top-down vs. Bottom-up</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pic>
        <p:nvPicPr>
          <p:cNvPr id="12" name="Picture 2" descr="E:\博士论文\博士论文laTex\figures\800px-Ventral-dorsal_streams.svg.png"/>
          <p:cNvPicPr>
            <a:picLocks noChangeAspect="1" noChangeArrowheads="1"/>
          </p:cNvPicPr>
          <p:nvPr/>
        </p:nvPicPr>
        <p:blipFill>
          <a:blip r:embed="rId3" cstate="print"/>
          <a:srcRect/>
          <a:stretch>
            <a:fillRect/>
          </a:stretch>
        </p:blipFill>
        <p:spPr bwMode="auto">
          <a:xfrm>
            <a:off x="4970492" y="2357430"/>
            <a:ext cx="3816350" cy="2736850"/>
          </a:xfrm>
          <a:prstGeom prst="rect">
            <a:avLst/>
          </a:prstGeom>
          <a:solidFill>
            <a:schemeClr val="bg1"/>
          </a:solidFill>
          <a:ln w="9525">
            <a:solidFill>
              <a:srgbClr val="FFC000"/>
            </a:solidFill>
            <a:miter lim="800000"/>
            <a:headEnd/>
            <a:tailEnd/>
          </a:ln>
        </p:spPr>
      </p:pic>
      <p:sp>
        <p:nvSpPr>
          <p:cNvPr id="14" name="Rectangle 3"/>
          <p:cNvSpPr txBox="1">
            <a:spLocks noChangeArrowheads="1"/>
          </p:cNvSpPr>
          <p:nvPr/>
        </p:nvSpPr>
        <p:spPr>
          <a:xfrm>
            <a:off x="0" y="1285860"/>
            <a:ext cx="5357818" cy="4724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mn-cs"/>
              </a:rPr>
              <a:t>Two streams in visual cortex</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mn-cs"/>
              </a:rPr>
              <a:t>Top-Down attention</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itchFamily="2" charset="-122"/>
                <a:cs typeface="+mn-cs"/>
              </a:rPr>
              <a:t>Task dependent</a:t>
            </a:r>
            <a:r>
              <a:rPr lang="en-US" altLang="zh-CN" sz="2800" baseline="0" dirty="0" smtClean="0">
                <a:ea typeface="宋体" pitchFamily="2" charset="-122"/>
              </a:rPr>
              <a:t>/</a:t>
            </a:r>
            <a:r>
              <a:rPr kumimoji="0" lang="en-US" altLang="zh-CN" sz="2800" b="0" i="0" u="none" strike="noStrike" kern="1200" cap="none" spc="0" normalizeH="0" baseline="0" noProof="0" dirty="0" smtClean="0">
                <a:ln>
                  <a:noFill/>
                </a:ln>
                <a:solidFill>
                  <a:schemeClr val="tx1"/>
                </a:solidFill>
                <a:effectLst/>
                <a:uLnTx/>
                <a:uFillTx/>
                <a:latin typeface="+mn-lt"/>
                <a:ea typeface="宋体" pitchFamily="2" charset="-122"/>
                <a:cs typeface="+mn-cs"/>
              </a:rPr>
              <a:t>Goal-driven</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endParaRPr kumimoji="0" lang="en-US" altLang="zh-CN" sz="28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342900" lvl="0" indent="-342900">
              <a:lnSpc>
                <a:spcPct val="90000"/>
              </a:lnSpc>
              <a:spcBef>
                <a:spcPct val="20000"/>
              </a:spcBef>
              <a:buFont typeface="Arial" pitchFamily="34" charset="0"/>
              <a:buChar char="•"/>
              <a:defRPr/>
            </a:pPr>
            <a:r>
              <a:rPr lang="en-US" altLang="zh-CN" sz="3200" dirty="0" smtClean="0">
                <a:ea typeface="宋体" pitchFamily="2" charset="-122"/>
              </a:rPr>
              <a:t>Bottom-up attention/saliency</a:t>
            </a:r>
            <a:endParaRPr kumimoji="0" lang="en-US" altLang="zh-CN" sz="3200" b="0" i="0" u="none" strike="noStrike" kern="1200" cap="none" spc="0" normalizeH="0" baseline="0" noProof="0" dirty="0" smtClean="0">
              <a:ln>
                <a:noFill/>
              </a:ln>
              <a:solidFill>
                <a:schemeClr val="tx1"/>
              </a:solidFill>
              <a:effectLst/>
              <a:uLnTx/>
              <a:uFillTx/>
              <a:latin typeface="+mn-lt"/>
              <a:ea typeface="宋体" pitchFamily="2" charset="-122"/>
              <a:cs typeface="+mn-cs"/>
            </a:endParaRP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altLang="zh-CN" sz="2800" b="0" i="0" u="none" strike="noStrike" kern="1200" cap="none" spc="0" normalizeH="0" baseline="0" noProof="0" dirty="0" smtClean="0">
                <a:ln>
                  <a:noFill/>
                </a:ln>
                <a:solidFill>
                  <a:schemeClr val="tx1"/>
                </a:solidFill>
                <a:effectLst/>
                <a:uLnTx/>
                <a:uFillTx/>
                <a:latin typeface="+mn-lt"/>
                <a:ea typeface="宋体" pitchFamily="2" charset="-122"/>
                <a:cs typeface="+mn-cs"/>
              </a:rPr>
              <a:t>Stimulus-driven</a:t>
            </a:r>
          </a:p>
        </p:txBody>
      </p:sp>
      <p:sp>
        <p:nvSpPr>
          <p:cNvPr id="8" name="圆角矩形 7"/>
          <p:cNvSpPr/>
          <p:nvPr/>
        </p:nvSpPr>
        <p:spPr>
          <a:xfrm>
            <a:off x="1071538" y="5643578"/>
            <a:ext cx="7429552" cy="714380"/>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US" sz="1000" dirty="0" smtClean="0"/>
              <a:t>The </a:t>
            </a:r>
            <a:r>
              <a:rPr lang="en-US" sz="1000" dirty="0" smtClean="0">
                <a:hlinkClick r:id="rId4" tooltip="Dorsal stream"/>
              </a:rPr>
              <a:t>dorsal stream</a:t>
            </a:r>
            <a:r>
              <a:rPr lang="en-US" sz="1000" dirty="0" smtClean="0"/>
              <a:t> (green) and </a:t>
            </a:r>
            <a:r>
              <a:rPr lang="en-US" sz="1000" dirty="0" smtClean="0">
                <a:hlinkClick r:id="rId5" tooltip="Ventral stream"/>
              </a:rPr>
              <a:t>ventral stream</a:t>
            </a:r>
            <a:r>
              <a:rPr lang="en-US" sz="1000" dirty="0" smtClean="0"/>
              <a:t> (purple) are shown. They originate from primary visual cortex.</a:t>
            </a:r>
          </a:p>
          <a:p>
            <a:endParaRPr lang="en-US" altLang="zh-CN" sz="1000" dirty="0" smtClean="0"/>
          </a:p>
          <a:p>
            <a:r>
              <a:rPr lang="en-US" altLang="zh-CN" sz="1000" dirty="0" smtClean="0"/>
              <a:t>https://upload.wikimedia.org/wikipedia/commons/thumb/f/fb/Ventral-dorsal_streams.svg/300px-Ventral-dorsal_streams.svg.png</a:t>
            </a:r>
          </a:p>
          <a:p>
            <a:endParaRPr lang="zh-CN" altLang="en-US" sz="1000" dirty="0" smtClean="0"/>
          </a:p>
        </p:txBody>
      </p:sp>
      <p:sp>
        <p:nvSpPr>
          <p:cNvPr id="9"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页脚占位符 4"/>
          <p:cNvSpPr txBox="1">
            <a:spLocks/>
          </p:cNvSpPr>
          <p:nvPr/>
        </p:nvSpPr>
        <p:spPr>
          <a:xfrm>
            <a:off x="5292080" y="6520259"/>
            <a:ext cx="3744416" cy="22110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lgn="r"/>
            <a:r>
              <a:rPr lang="en-US" altLang="zh-CN" sz="1200" dirty="0" smtClean="0"/>
              <a:t>8/48</a:t>
            </a: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cxnSp>
        <p:nvCxnSpPr>
          <p:cNvPr id="37" name="直接连接符 36"/>
          <p:cNvCxnSpPr/>
          <p:nvPr/>
        </p:nvCxnSpPr>
        <p:spPr>
          <a:xfrm>
            <a:off x="179512" y="692696"/>
            <a:ext cx="8229600" cy="0"/>
          </a:xfrm>
          <a:prstGeom prst="line">
            <a:avLst/>
          </a:prstGeom>
        </p:spPr>
        <p:style>
          <a:lnRef idx="2">
            <a:schemeClr val="dk1"/>
          </a:lnRef>
          <a:fillRef idx="0">
            <a:schemeClr val="dk1"/>
          </a:fillRef>
          <a:effectRef idx="1">
            <a:schemeClr val="dk1"/>
          </a:effectRef>
          <a:fontRef idx="minor">
            <a:schemeClr val="tx1"/>
          </a:fontRef>
        </p:style>
      </p:cxnSp>
      <p:sp>
        <p:nvSpPr>
          <p:cNvPr id="38" name="标题 1"/>
          <p:cNvSpPr>
            <a:spLocks noGrp="1"/>
          </p:cNvSpPr>
          <p:nvPr>
            <p:ph type="title"/>
          </p:nvPr>
        </p:nvSpPr>
        <p:spPr>
          <a:xfrm>
            <a:off x="86816" y="116632"/>
            <a:ext cx="8229600" cy="648072"/>
          </a:xfrm>
        </p:spPr>
        <p:txBody>
          <a:bodyPr>
            <a:noAutofit/>
          </a:bodyPr>
          <a:lstStyle/>
          <a:p>
            <a:pPr algn="l"/>
            <a:r>
              <a:rPr lang="en-US" altLang="zh-CN"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rPr>
              <a:t>Research on saliency (important regions)</a:t>
            </a:r>
            <a:endParaRPr lang="zh-CN" altLang="en-US" sz="3200" b="1" dirty="0" smtClean="0">
              <a:solidFill>
                <a:srgbClr val="743481"/>
              </a:solidFill>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p:txBody>
      </p:sp>
      <p:sp>
        <p:nvSpPr>
          <p:cNvPr id="12" name="Rectangle 3"/>
          <p:cNvSpPr txBox="1">
            <a:spLocks noChangeArrowheads="1"/>
          </p:cNvSpPr>
          <p:nvPr/>
        </p:nvSpPr>
        <p:spPr>
          <a:xfrm>
            <a:off x="457200" y="980728"/>
            <a:ext cx="8229600" cy="5305792"/>
          </a:xfrm>
          <a:prstGeom prst="rect">
            <a:avLst/>
          </a:prstGeom>
          <a:no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lang="en-US" altLang="zh-CN" sz="3200" dirty="0" smtClean="0">
              <a:effectLst>
                <a:outerShdw blurRad="38100" dist="38100" dir="2700000" algn="tl">
                  <a:srgbClr val="000000">
                    <a:alpha val="43137"/>
                  </a:srgbClr>
                </a:outerShdw>
              </a:effectLst>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tabLst/>
              <a:defRPr/>
            </a:pPr>
            <a:endParaRPr kumimoji="0" lang="en-US" altLang="zh-CN" sz="3200" b="0" i="0" u="none" strike="noStrike" kern="1200" cap="none" spc="0" normalizeH="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a:p>
            <a:pPr marL="342900" marR="0" lvl="0" indent="-342900" algn="l" defTabSz="914400" rtl="0" eaLnBrk="1" fontAlgn="auto" latinLnBrk="0" hangingPunct="1">
              <a:lnSpc>
                <a:spcPct val="100000"/>
              </a:lnSpc>
              <a:spcBef>
                <a:spcPct val="20000"/>
              </a:spcBef>
              <a:spcAft>
                <a:spcPts val="0"/>
              </a:spcAft>
              <a:buClr>
                <a:srgbClr val="743481"/>
              </a:buClr>
              <a:buSzPct val="75000"/>
              <a:buFont typeface="Wingdings" pitchFamily="2" charset="2"/>
              <a:buChar char="n"/>
              <a:tabLst/>
              <a:defRPr/>
            </a:pPr>
            <a:endParaRPr kumimoji="0" lang="en-US" altLang="zh-CN" sz="28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Arial Unicode MS" pitchFamily="34" charset="-122"/>
              <a:ea typeface="Arial Unicode MS" pitchFamily="34" charset="-122"/>
              <a:cs typeface="Arial Unicode MS" pitchFamily="34" charset="-122"/>
            </a:endParaRPr>
          </a:p>
        </p:txBody>
      </p:sp>
      <p:sp>
        <p:nvSpPr>
          <p:cNvPr id="13" name="Rectangle 3"/>
          <p:cNvSpPr txBox="1">
            <a:spLocks noChangeArrowheads="1"/>
          </p:cNvSpPr>
          <p:nvPr/>
        </p:nvSpPr>
        <p:spPr>
          <a:xfrm>
            <a:off x="1000100" y="1214422"/>
            <a:ext cx="7102572" cy="630402"/>
          </a:xfrm>
          <a:prstGeom prst="rect">
            <a:avLst/>
          </a:prstGeom>
          <a:noFill/>
          <a:ln w="19050">
            <a:solidFill>
              <a:srgbClr val="7030A0"/>
            </a:solidFill>
          </a:ln>
        </p:spPr>
        <p:txBody>
          <a:bodyPr vert="horz" lIns="91440" tIns="45720" rIns="91440" bIns="45720" rtlCol="0">
            <a:normAutofit/>
          </a:bodyPr>
          <a:lstStyle/>
          <a:p>
            <a:pPr marL="342900" indent="-342900">
              <a:spcBef>
                <a:spcPct val="20000"/>
              </a:spcBef>
              <a:buClr>
                <a:srgbClr val="7030A0"/>
              </a:buClr>
              <a:buSzPct val="75000"/>
              <a:buFont typeface="Wingdings" pitchFamily="2" charset="2"/>
              <a:buChar char="n"/>
            </a:pPr>
            <a:r>
              <a:rPr lang="en-US" altLang="zh-CN" sz="2200" dirty="0" smtClean="0">
                <a:effectLst>
                  <a:outerShdw blurRad="38100" dist="38100" dir="2700000" algn="tl">
                    <a:srgbClr val="000000">
                      <a:alpha val="43137"/>
                    </a:srgbClr>
                  </a:outerShdw>
                </a:effectLst>
                <a:latin typeface="Palatino Linotype" pitchFamily="18" charset="0"/>
              </a:rPr>
              <a:t>Saliency is not a </a:t>
            </a:r>
            <a:r>
              <a:rPr lang="en-US" altLang="zh-CN" sz="2200" dirty="0" smtClean="0">
                <a:solidFill>
                  <a:srgbClr val="FFC000"/>
                </a:solidFill>
                <a:effectLst>
                  <a:outerShdw blurRad="38100" dist="38100" dir="2700000" algn="tl">
                    <a:srgbClr val="000000">
                      <a:alpha val="43137"/>
                    </a:srgbClr>
                  </a:outerShdw>
                </a:effectLst>
                <a:latin typeface="Palatino Linotype" pitchFamily="18" charset="0"/>
              </a:rPr>
              <a:t>well defined </a:t>
            </a:r>
            <a:r>
              <a:rPr lang="en-US" altLang="zh-CN" sz="2200" dirty="0" smtClean="0">
                <a:effectLst>
                  <a:outerShdw blurRad="38100" dist="38100" dir="2700000" algn="tl">
                    <a:srgbClr val="000000">
                      <a:alpha val="43137"/>
                    </a:srgbClr>
                  </a:outerShdw>
                </a:effectLst>
                <a:latin typeface="Palatino Linotype" pitchFamily="18" charset="0"/>
              </a:rPr>
              <a:t>term </a:t>
            </a:r>
            <a:r>
              <a:rPr lang="en-US" altLang="zh-CN" sz="1400" dirty="0" smtClean="0">
                <a:latin typeface="Palatino Linotype" pitchFamily="18" charset="0"/>
              </a:rPr>
              <a:t>(Y Li et.al,CVPR’14)</a:t>
            </a:r>
          </a:p>
        </p:txBody>
      </p:sp>
      <p:sp>
        <p:nvSpPr>
          <p:cNvPr id="16" name="Rectangle 3"/>
          <p:cNvSpPr txBox="1">
            <a:spLocks noChangeArrowheads="1"/>
          </p:cNvSpPr>
          <p:nvPr/>
        </p:nvSpPr>
        <p:spPr>
          <a:xfrm>
            <a:off x="1000100" y="2714620"/>
            <a:ext cx="7102572" cy="2154540"/>
          </a:xfrm>
          <a:prstGeom prst="rect">
            <a:avLst/>
          </a:prstGeom>
          <a:noFill/>
          <a:ln w="19050">
            <a:solidFill>
              <a:srgbClr val="7030A0"/>
            </a:solidFill>
          </a:ln>
        </p:spPr>
        <p:txBody>
          <a:bodyPr vert="horz" lIns="91440" tIns="45720" rIns="91440" bIns="45720" rtlCol="0">
            <a:normAutofit/>
          </a:bodyPr>
          <a:lstStyle/>
          <a:p>
            <a:pPr marL="342900" indent="-342900">
              <a:spcBef>
                <a:spcPct val="20000"/>
              </a:spcBef>
              <a:buClr>
                <a:srgbClr val="7030A0"/>
              </a:buClr>
              <a:buSzPct val="75000"/>
              <a:buFont typeface="Wingdings" pitchFamily="2" charset="2"/>
              <a:buChar char="n"/>
            </a:pPr>
            <a:r>
              <a:rPr lang="en-US" altLang="zh-CN" sz="2200" dirty="0" smtClean="0">
                <a:effectLst>
                  <a:outerShdw blurRad="38100" dist="38100" dir="2700000" algn="tl">
                    <a:srgbClr val="000000">
                      <a:alpha val="43137"/>
                    </a:srgbClr>
                  </a:outerShdw>
                </a:effectLst>
                <a:latin typeface="Palatino Linotype" pitchFamily="18" charset="0"/>
              </a:rPr>
              <a:t>To date there is </a:t>
            </a:r>
            <a:r>
              <a:rPr lang="en-US" altLang="zh-CN" sz="2200" dirty="0" smtClean="0">
                <a:solidFill>
                  <a:srgbClr val="FFC000"/>
                </a:solidFill>
                <a:effectLst>
                  <a:outerShdw blurRad="38100" dist="38100" dir="2700000" algn="tl">
                    <a:srgbClr val="000000">
                      <a:alpha val="43137"/>
                    </a:srgbClr>
                  </a:outerShdw>
                </a:effectLst>
                <a:latin typeface="Palatino Linotype" pitchFamily="18" charset="0"/>
              </a:rPr>
              <a:t>no consistent definition </a:t>
            </a:r>
            <a:r>
              <a:rPr lang="en-US" altLang="zh-CN" sz="2200" dirty="0" smtClean="0">
                <a:effectLst>
                  <a:outerShdw blurRad="38100" dist="38100" dir="2700000" algn="tl">
                    <a:srgbClr val="000000">
                      <a:alpha val="43137"/>
                    </a:srgbClr>
                  </a:outerShdw>
                </a:effectLst>
                <a:latin typeface="Palatino Linotype" pitchFamily="18" charset="0"/>
              </a:rPr>
              <a:t>of saliency in the literature. The models of saliency are </a:t>
            </a:r>
            <a:r>
              <a:rPr lang="en-US" altLang="zh-CN" sz="2200" dirty="0" smtClean="0">
                <a:solidFill>
                  <a:srgbClr val="FFC000"/>
                </a:solidFill>
                <a:effectLst>
                  <a:outerShdw blurRad="38100" dist="38100" dir="2700000" algn="tl">
                    <a:srgbClr val="000000">
                      <a:alpha val="43137"/>
                    </a:srgbClr>
                  </a:outerShdw>
                </a:effectLst>
                <a:latin typeface="Palatino Linotype" pitchFamily="18" charset="0"/>
              </a:rPr>
              <a:t>diverse</a:t>
            </a:r>
            <a:r>
              <a:rPr lang="en-US" altLang="zh-CN" sz="2200" dirty="0" smtClean="0">
                <a:effectLst>
                  <a:outerShdw blurRad="38100" dist="38100" dir="2700000" algn="tl">
                    <a:srgbClr val="000000">
                      <a:alpha val="43137"/>
                    </a:srgbClr>
                  </a:outerShdw>
                </a:effectLst>
                <a:latin typeface="Palatino Linotype" pitchFamily="18" charset="0"/>
              </a:rPr>
              <a:t>. In several models, saliency detection mimics the fixation selection mechanism and tends to find small distinct regions or points. Some works tend to detecting large salient regions.  </a:t>
            </a:r>
            <a:r>
              <a:rPr lang="en-US" altLang="zh-CN" sz="1400" dirty="0" smtClean="0">
                <a:latin typeface="Palatino Linotype" pitchFamily="18" charset="0"/>
              </a:rPr>
              <a:t>(J. Li et.al, TPAMI’13)</a:t>
            </a:r>
          </a:p>
        </p:txBody>
      </p:sp>
      <p:sp>
        <p:nvSpPr>
          <p:cNvPr id="9" name="页脚占位符 4"/>
          <p:cNvSpPr txBox="1">
            <a:spLocks/>
          </p:cNvSpPr>
          <p:nvPr/>
        </p:nvSpPr>
        <p:spPr>
          <a:xfrm>
            <a:off x="755576" y="6520259"/>
            <a:ext cx="5602374" cy="194889"/>
          </a:xfrm>
          <a:prstGeom prst="rect">
            <a:avLst/>
          </a:prstGeom>
        </p:spPr>
        <p:txBody>
          <a:bodyPr/>
          <a:lstStyle>
            <a:lvl1pPr algn="l">
              <a:defRPr>
                <a:solidFill>
                  <a:schemeClr val="tx1"/>
                </a:solidFill>
                <a:effectLst>
                  <a:outerShdw blurRad="38100" dist="38100" dir="2700000" algn="tl">
                    <a:srgbClr val="000000">
                      <a:alpha val="43137"/>
                    </a:srgbClr>
                  </a:outerShdw>
                </a:effectLst>
                <a:latin typeface="Palatino Linotype" pitchFamily="18" charset="0"/>
              </a:defRPr>
            </a:lvl1pPr>
          </a:lstStyle>
          <a:p>
            <a:pPr lvl="0">
              <a:defRPr/>
            </a:pPr>
            <a:r>
              <a:rPr lang="en-US" altLang="zh-CN" sz="1200" dirty="0" err="1" smtClean="0"/>
              <a:t>Jian</a:t>
            </a:r>
            <a:r>
              <a:rPr lang="en-US" altLang="zh-CN" sz="1200" dirty="0" smtClean="0"/>
              <a:t> </a:t>
            </a:r>
            <a:r>
              <a:rPr lang="en-US" altLang="zh-CN" sz="1200" dirty="0" err="1" smtClean="0"/>
              <a:t>Li:Visual</a:t>
            </a:r>
            <a:r>
              <a:rPr lang="en-US" altLang="zh-CN" sz="1200" dirty="0" smtClean="0"/>
              <a:t> saliency: Fundamentals, Applications, and Recent Progress</a:t>
            </a:r>
          </a:p>
          <a:p>
            <a:pPr lvl="0">
              <a:defRPr/>
            </a:pPr>
            <a:endParaRPr kumimoji="0" lang="zh-CN" altLang="en-US" sz="12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Palatino Linotype"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4031</TotalTime>
  <Words>4528</Words>
  <Application>Microsoft Office PowerPoint</Application>
  <PresentationFormat>全屏显示(4:3)</PresentationFormat>
  <Paragraphs>708</Paragraphs>
  <Slides>48</Slides>
  <Notes>45</Notes>
  <HiddenSlides>0</HiddenSlides>
  <MMClips>7</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幻灯片 1</vt:lpstr>
      <vt:lpstr>What is attention modeling</vt:lpstr>
      <vt:lpstr>What is attention modeling</vt:lpstr>
      <vt:lpstr>What is attention modeling</vt:lpstr>
      <vt:lpstr>Eye tracking</vt:lpstr>
      <vt:lpstr>Eye tracking</vt:lpstr>
      <vt:lpstr>Eye tracking</vt:lpstr>
      <vt:lpstr>Top-down vs. Bottom-up</vt:lpstr>
      <vt:lpstr>Research on saliency (important regions)</vt:lpstr>
      <vt:lpstr>Research on saliency (important regions)</vt:lpstr>
      <vt:lpstr>Centre-surround mechanism</vt:lpstr>
      <vt:lpstr>Centre-surround</vt:lpstr>
      <vt:lpstr>Centre-surround</vt:lpstr>
      <vt:lpstr>Modeling in spatial domain or frequency domain?</vt:lpstr>
      <vt:lpstr>Modeling in spatial domain or frequency domain?</vt:lpstr>
      <vt:lpstr>Modeling in spatial domain or frequency domain?</vt:lpstr>
      <vt:lpstr>Modeling in spatial domain or frequency domain?</vt:lpstr>
      <vt:lpstr>Modeling in spatial domain or frequency domain?</vt:lpstr>
      <vt:lpstr>Local contrast or global contrast?</vt:lpstr>
      <vt:lpstr>Local contrast or global contrast?</vt:lpstr>
      <vt:lpstr>Local contrast or global contrast?</vt:lpstr>
      <vt:lpstr>Local contrast or global contrast?</vt:lpstr>
      <vt:lpstr>Local contrast or global contrast?</vt:lpstr>
      <vt:lpstr>Local contrast or global contrast?</vt:lpstr>
      <vt:lpstr>Local contrast or global contrast?</vt:lpstr>
      <vt:lpstr>Local contrast or global contrast?</vt:lpstr>
      <vt:lpstr>Low-level feature or complex features?</vt:lpstr>
      <vt:lpstr>Feature levels and saliency modeling</vt:lpstr>
      <vt:lpstr>Feature levels and saliency modeling</vt:lpstr>
      <vt:lpstr>Feature levels and saliency modeling</vt:lpstr>
      <vt:lpstr>Feature levels and saliency modeling</vt:lpstr>
      <vt:lpstr>Feature levels and saliency modeling</vt:lpstr>
      <vt:lpstr>Benchmarking</vt:lpstr>
      <vt:lpstr>Benchmarking</vt:lpstr>
      <vt:lpstr>Benchmarking</vt:lpstr>
      <vt:lpstr>Benchmarking</vt:lpstr>
      <vt:lpstr>Benchmarking</vt:lpstr>
      <vt:lpstr>Benchmarking</vt:lpstr>
      <vt:lpstr>Benchmarking</vt:lpstr>
      <vt:lpstr>Benchmarking</vt:lpstr>
      <vt:lpstr>Benchmarking</vt:lpstr>
      <vt:lpstr>Benchmarking</vt:lpstr>
      <vt:lpstr>Benchmarking</vt:lpstr>
      <vt:lpstr>Chicken and egg problem</vt:lpstr>
      <vt:lpstr>幻灯片 45</vt:lpstr>
      <vt:lpstr>幻灯片 46</vt:lpstr>
      <vt:lpstr>幻灯片 47</vt:lpstr>
      <vt:lpstr>幻灯片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 用户</cp:lastModifiedBy>
  <cp:revision>243</cp:revision>
  <dcterms:created xsi:type="dcterms:W3CDTF">2013-05-18T03:02:25Z</dcterms:created>
  <dcterms:modified xsi:type="dcterms:W3CDTF">2015-10-03T09:11:13Z</dcterms:modified>
</cp:coreProperties>
</file>